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393" r:id="rId4"/>
    <p:sldId id="373" r:id="rId5"/>
    <p:sldId id="395" r:id="rId6"/>
    <p:sldId id="396" r:id="rId7"/>
    <p:sldId id="397" r:id="rId8"/>
    <p:sldId id="399" r:id="rId9"/>
    <p:sldId id="320" r:id="rId10"/>
  </p:sldIdLst>
  <p:sldSz cx="9144000" cy="6858000" type="screen4x3"/>
  <p:notesSz cx="6810375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86DA"/>
    <a:srgbClr val="75D1A3"/>
    <a:srgbClr val="0A4CA9"/>
    <a:srgbClr val="006600"/>
    <a:srgbClr val="FA0000"/>
    <a:srgbClr val="873AC0"/>
    <a:srgbClr val="6699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2319" autoAdjust="0"/>
  </p:normalViewPr>
  <p:slideViewPr>
    <p:cSldViewPr>
      <p:cViewPr>
        <p:scale>
          <a:sx n="90" d="100"/>
          <a:sy n="90" d="100"/>
        </p:scale>
        <p:origin x="-2244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3132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4038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fld id="{EB6AC5AF-1718-457C-90BB-EC8976BB3A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83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4038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fld id="{1101B175-5CF7-49E3-8072-9AF449365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33FB77-A6D6-469E-8F1E-232A015E7094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796375-7271-4FD7-AF36-73F70C597B0B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CH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7EF5AC-39B5-4CCC-80EC-9E2A261675A2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24E752-348F-45ED-BF50-5A4E79D615B5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7AB986-1164-49AD-A5FB-CF094F4E8D38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4CBF5-9149-4DCD-94FE-B0DAAD0ABF2A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CH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539FFE-F16A-4303-AF4E-690F0D91BA76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CH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E05399-37F5-4848-963E-CB362FD05A6B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981E33-DADE-40BB-9BD2-98812AFD5A9C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22813"/>
            <a:ext cx="4994275" cy="4473575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/>
        </p:spPr>
        <p:txBody>
          <a:bodyPr/>
          <a:lstStyle>
            <a:lvl1pPr marL="0" indent="0" algn="ctr">
              <a:buNone/>
              <a:defRPr>
                <a:solidFill>
                  <a:srgbClr val="FFFF00"/>
                </a:solidFill>
                <a:effectLst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 userDrawn="1">
            <p:ph type="ftr" sz="quarter" idx="10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B8831526-535F-4893-B6D5-604CDFCB6B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7850" y="228600"/>
            <a:ext cx="2216150" cy="6172200"/>
          </a:xfrm>
          <a:effectLst/>
        </p:spPr>
        <p:txBody>
          <a:bodyPr vert="eaVert"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9400" y="228600"/>
            <a:ext cx="6496050" cy="6172200"/>
          </a:xfrm>
          <a:effectLst/>
        </p:spPr>
        <p:txBody>
          <a:bodyPr vert="eaVert"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F0748627-639D-4452-8635-51838733E8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 userDrawn="1">
            <p:ph type="ftr" sz="quarter" idx="12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79400" y="1600200"/>
            <a:ext cx="4214813" cy="2324100"/>
          </a:xfr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216400" cy="2324100"/>
          </a:xfr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79400" y="4076700"/>
            <a:ext cx="4214813" cy="2324100"/>
          </a:xfr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613" y="4076700"/>
            <a:ext cx="4216400" cy="2324100"/>
          </a:xfr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E02AEB00-9E86-4406-83FE-2B49F215F0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1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 userDrawn="1">
            <p:ph type="ftr" sz="quarter" idx="12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pPr lvl="0"/>
            <a:r>
              <a:rPr lang="en-US" noProof="0" smtClean="0"/>
              <a:t>Click icon to add SmartArt graphic</a:t>
            </a:r>
            <a:endParaRPr lang="en-GB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41164127-A195-408E-BC38-57CA618C29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1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 userDrawn="1">
            <p:ph type="ftr" sz="quarter" idx="12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652F908E-0E5D-40C4-9CD3-762090220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350CBDED-5737-4E0F-9520-4A55F8DD593D}" type="slidenum">
              <a:rPr lang="en-US">
                <a:effectLst/>
              </a:rPr>
              <a:pPr>
                <a:defRPr/>
              </a:pPr>
              <a:t>‹#›</a:t>
            </a:fld>
            <a:endParaRPr lang="en-US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0" y="1600200"/>
            <a:ext cx="4214813" cy="4800600"/>
          </a:xfrm>
          <a:effectLst/>
        </p:spPr>
        <p:txBody>
          <a:bodyPr/>
          <a:lstStyle>
            <a:lvl1pPr>
              <a:defRPr sz="2800">
                <a:effectLst/>
              </a:defRPr>
            </a:lvl1pPr>
            <a:lvl2pPr>
              <a:defRPr sz="2400">
                <a:effectLst/>
              </a:defRPr>
            </a:lvl2pPr>
            <a:lvl3pPr>
              <a:defRPr sz="2000">
                <a:effectLst/>
              </a:defRPr>
            </a:lvl3pPr>
            <a:lvl4pPr>
              <a:defRPr sz="1800">
                <a:effectLst/>
              </a:defRPr>
            </a:lvl4pPr>
            <a:lvl5pPr>
              <a:defRPr sz="1800">
                <a:effectLst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216400" cy="4800600"/>
          </a:xfrm>
          <a:effectLst/>
        </p:spPr>
        <p:txBody>
          <a:bodyPr/>
          <a:lstStyle>
            <a:lvl1pPr>
              <a:defRPr sz="2800">
                <a:effectLst/>
              </a:defRPr>
            </a:lvl1pPr>
            <a:lvl2pPr>
              <a:defRPr sz="2400">
                <a:effectLst/>
              </a:defRPr>
            </a:lvl2pPr>
            <a:lvl3pPr>
              <a:defRPr sz="2000">
                <a:effectLst/>
              </a:defRPr>
            </a:lvl3pPr>
            <a:lvl4pPr>
              <a:defRPr sz="1800">
                <a:effectLst/>
              </a:defRPr>
            </a:lvl4pPr>
            <a:lvl5pPr>
              <a:defRPr sz="1800">
                <a:effectLst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C940D75C-984F-4567-8214-8BE63502B1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effectLst/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600">
                <a:effectLst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effectLst/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600">
                <a:effectLst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C15708C4-36F2-45EB-850E-39E48EC2E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1B7AF092-4E88-4F1C-B2DF-DF0C669A38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F35FD6BD-4583-46E7-9372-69EA95139D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effectLst/>
        </p:spPr>
        <p:txBody>
          <a:bodyPr anchor="b"/>
          <a:lstStyle>
            <a:lvl1pPr algn="l">
              <a:defRPr sz="20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effectLst/>
        </p:spPr>
        <p:txBody>
          <a:bodyPr/>
          <a:lstStyle>
            <a:lvl1pPr>
              <a:defRPr sz="3200">
                <a:effectLst/>
              </a:defRPr>
            </a:lvl1pPr>
            <a:lvl2pPr>
              <a:defRPr sz="2800">
                <a:effectLst/>
              </a:defRPr>
            </a:lvl2pPr>
            <a:lvl3pPr>
              <a:defRPr sz="2400">
                <a:effectLst/>
              </a:defRPr>
            </a:lvl3pPr>
            <a:lvl4pPr>
              <a:defRPr sz="2000">
                <a:effectLst/>
              </a:defRPr>
            </a:lvl4pPr>
            <a:lvl5pPr>
              <a:defRPr sz="2000">
                <a:effectLst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effectLst/>
        </p:spPr>
        <p:txBody>
          <a:bodyPr/>
          <a:lstStyle>
            <a:lvl1pPr marL="0" indent="0">
              <a:buNone/>
              <a:defRPr sz="14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B80F8CAC-240D-4BB4-BF3D-C9B7ECB635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effectLst/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effectLst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effectLst/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2D89C810-4644-439C-A2F1-239C34CC8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effectLst/>
        </p:spPr>
        <p:txBody>
          <a:bodyPr vert="eaVert"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428625" y="6629400"/>
            <a:ext cx="3929063" cy="457200"/>
          </a:xfrm>
          <a:prstGeom prst="rect">
            <a:avLst/>
          </a:prstGeom>
        </p:spPr>
        <p:txBody>
          <a:bodyPr/>
          <a:lstStyle>
            <a:lvl1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425" y="6629400"/>
            <a:ext cx="31686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99D3ED77-B7E3-47CB-A979-74A4407D3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4CA7"/>
            </a:gs>
            <a:gs pos="50000">
              <a:srgbClr val="0059C2"/>
            </a:gs>
            <a:gs pos="100000">
              <a:srgbClr val="004CA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ru_ne_ppt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4150" y="260350"/>
            <a:ext cx="1862138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3525"/>
            <a:ext cx="9144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000">
                <a:effectLst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C09905AA-3839-4A7D-8B41-AC3CF7161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141288" y="1371600"/>
            <a:ext cx="8861425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GB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9400" y="1600200"/>
            <a:ext cx="858361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84888" y="6629400"/>
            <a:ext cx="3024187" cy="457200"/>
          </a:xfrm>
          <a:prstGeom prst="rect">
            <a:avLst/>
          </a:prstGeom>
        </p:spPr>
        <p:txBody>
          <a:bodyPr/>
          <a:lstStyle>
            <a:lvl1pPr algn="r" rtl="0" fontAlgn="base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 lang="fr-CH" sz="1000" kern="1200">
                <a:solidFill>
                  <a:schemeClr val="bg1"/>
                </a:solidFill>
                <a:effectLst/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International Road Transport Union (IRU) 2013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Wingdings" pitchFamily="2" charset="2"/>
        <a:buChar char="§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663575" indent="-185738" algn="l" rtl="0" eaLnBrk="0" fontAlgn="base" hangingPunct="0">
        <a:lnSpc>
          <a:spcPct val="105000"/>
        </a:lnSpc>
        <a:spcBef>
          <a:spcPct val="15000"/>
        </a:spcBef>
        <a:spcAft>
          <a:spcPct val="15000"/>
        </a:spcAft>
        <a:buClr>
          <a:srgbClr val="FFFF00"/>
        </a:buClr>
        <a:buChar char="•"/>
        <a:defRPr sz="2400">
          <a:solidFill>
            <a:srgbClr val="FFFF00"/>
          </a:solidFill>
          <a:latin typeface="+mn-lt"/>
          <a:cs typeface="+mn-cs"/>
        </a:defRPr>
      </a:lvl2pPr>
      <a:lvl3pPr marL="1050925" indent="-196850" algn="l" rtl="0" eaLnBrk="0" fontAlgn="base" hangingPunct="0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Times New Roman" pitchFamily="18" charset="0"/>
        <a:buChar char="-"/>
        <a:defRPr sz="2000">
          <a:solidFill>
            <a:schemeClr val="bg1"/>
          </a:solidFill>
          <a:latin typeface="+mn-lt"/>
          <a:cs typeface="+mn-cs"/>
        </a:defRPr>
      </a:lvl3pPr>
      <a:lvl4pPr marL="2197100" indent="-342900" algn="l" rtl="0" eaLnBrk="0" fontAlgn="base" hangingPunct="0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730500" indent="-342900" algn="l" rtl="0" eaLnBrk="0" fontAlgn="base" hangingPunct="0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31877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6449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41021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5593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5786438" y="6629400"/>
            <a:ext cx="3074987" cy="4572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International Road Transport Union (IRU) 2013</a:t>
            </a: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 </a:t>
            </a: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z="4800" dirty="0" smtClean="0"/>
              <a:t>Обновление приложения </a:t>
            </a:r>
            <a:r>
              <a:rPr lang="en-GB" sz="4800" dirty="0" smtClean="0"/>
              <a:t>TIR – EPD </a:t>
            </a:r>
            <a:br>
              <a:rPr lang="en-GB" sz="4800" dirty="0" smtClean="0"/>
            </a:br>
            <a:r>
              <a:rPr lang="ru-RU" sz="4800" dirty="0" smtClean="0"/>
              <a:t>Версия </a:t>
            </a:r>
            <a:r>
              <a:rPr lang="en-GB" sz="4800" dirty="0" smtClean="0"/>
              <a:t>1</a:t>
            </a:r>
            <a:r>
              <a:rPr lang="ru-RU" sz="4800" dirty="0" smtClean="0"/>
              <a:t>.0</a:t>
            </a:r>
            <a:endParaRPr lang="en-GB" sz="4800" dirty="0" smtClean="0"/>
          </a:p>
        </p:txBody>
      </p:sp>
      <p:pic>
        <p:nvPicPr>
          <p:cNvPr id="15366" name="Picture 4" descr="iru_na3_e_ne_p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5650" y="5876925"/>
            <a:ext cx="330835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 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План презентации</a:t>
            </a:r>
            <a:endParaRPr lang="en-US" smtClean="0"/>
          </a:p>
        </p:txBody>
      </p:sp>
      <p:sp>
        <p:nvSpPr>
          <p:cNvPr id="1638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79400" y="1600200"/>
            <a:ext cx="8583613" cy="50688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GB" dirty="0" smtClean="0"/>
          </a:p>
          <a:p>
            <a:pPr eaLnBrk="1" hangingPunct="1"/>
            <a:r>
              <a:rPr lang="ru-RU" dirty="0" smtClean="0"/>
              <a:t>Цели проекта по обновлению </a:t>
            </a:r>
            <a:r>
              <a:rPr lang="en-GB" dirty="0" smtClean="0"/>
              <a:t>TIR-</a:t>
            </a:r>
            <a:r>
              <a:rPr lang="fr-CH" dirty="0" smtClean="0"/>
              <a:t>EPD</a:t>
            </a:r>
            <a:endParaRPr lang="en-GB" dirty="0" smtClean="0"/>
          </a:p>
          <a:p>
            <a:pPr eaLnBrk="1" hangingPunct="1"/>
            <a:r>
              <a:rPr lang="ru-RU" dirty="0" smtClean="0"/>
              <a:t>Обзор основных функциональных</a:t>
            </a:r>
            <a:r>
              <a:rPr lang="en-GB" dirty="0" smtClean="0"/>
              <a:t> </a:t>
            </a:r>
            <a:r>
              <a:rPr lang="ru-RU" dirty="0" smtClean="0"/>
              <a:t> возможностей версии 1.0</a:t>
            </a:r>
          </a:p>
          <a:p>
            <a:pPr eaLnBrk="1" hangingPunct="1"/>
            <a:r>
              <a:rPr lang="ru-RU" dirty="0" smtClean="0"/>
              <a:t>Функциональные возможности, которые будут разработаны в последующих версиях</a:t>
            </a:r>
          </a:p>
          <a:p>
            <a:pPr eaLnBrk="1" hangingPunct="1"/>
            <a:r>
              <a:rPr lang="ru-RU" dirty="0" smtClean="0"/>
              <a:t>Возможные </a:t>
            </a:r>
            <a:r>
              <a:rPr lang="ru-RU" dirty="0" smtClean="0"/>
              <a:t>трудности при переходе от текущего к новому </a:t>
            </a:r>
            <a:r>
              <a:rPr lang="en-US" dirty="0" smtClean="0"/>
              <a:t>TIR-EPD</a:t>
            </a:r>
            <a:endParaRPr lang="en-GB" dirty="0" smtClean="0"/>
          </a:p>
          <a:p>
            <a:pPr eaLnBrk="1" hangingPunct="1"/>
            <a:endParaRPr lang="en-GB" dirty="0" smtClean="0"/>
          </a:p>
          <a:p>
            <a:pPr eaLnBrk="1" hangingPunct="1"/>
            <a:endParaRPr lang="en-GB" dirty="0" smtClean="0"/>
          </a:p>
          <a:p>
            <a:pPr eaLnBrk="1" hangingPunct="1"/>
            <a:endParaRPr lang="en-GB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9BB1A458-2A05-4125-B269-43DBBF33BF2E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Date Placeholder 5"/>
          <p:cNvSpPr>
            <a:spLocks noGrp="1"/>
          </p:cNvSpPr>
          <p:nvPr>
            <p:ph type="dt" sz="quarter" idx="10"/>
          </p:nvPr>
        </p:nvSpPr>
        <p:spPr>
          <a:xfrm>
            <a:off x="5786438" y="6629400"/>
            <a:ext cx="3074987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Цели проекта</a:t>
            </a:r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04B13B77-EBB7-49A6-8564-AECFD293B2E8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17412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(c) International Road Transport Union (IRU) 2010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pitchFamily="34" charset="0"/>
              <a:buChar char="•"/>
              <a:defRPr/>
            </a:pPr>
            <a:r>
              <a:rPr lang="en-GB" sz="2000" dirty="0" smtClean="0"/>
              <a:t> </a:t>
            </a:r>
            <a:r>
              <a:rPr lang="ru-RU" sz="2100" dirty="0" smtClean="0"/>
              <a:t>Улучшить </a:t>
            </a:r>
            <a:r>
              <a:rPr lang="ru-RU" sz="2100" dirty="0" smtClean="0">
                <a:solidFill>
                  <a:srgbClr val="FFFF00"/>
                </a:solidFill>
              </a:rPr>
              <a:t>удобство использования </a:t>
            </a:r>
            <a:r>
              <a:rPr lang="ru-RU" sz="2100" dirty="0" smtClean="0"/>
              <a:t>существующей версии приложения </a:t>
            </a:r>
            <a:r>
              <a:rPr lang="en-GB" sz="2100" dirty="0" smtClean="0">
                <a:solidFill>
                  <a:schemeClr val="accent3"/>
                </a:solidFill>
              </a:rPr>
              <a:t>IRU TIR-EPD </a:t>
            </a:r>
            <a:r>
              <a:rPr lang="ru-RU" sz="2100" dirty="0" smtClean="0">
                <a:solidFill>
                  <a:schemeClr val="accent3"/>
                </a:solidFill>
              </a:rPr>
              <a:t>для перевозчиков МДП</a:t>
            </a:r>
            <a:endParaRPr lang="en-GB" sz="2100" dirty="0" smtClean="0">
              <a:solidFill>
                <a:schemeClr val="accent3"/>
              </a:solidFill>
            </a:endParaRPr>
          </a:p>
          <a:p>
            <a:pPr marL="0" indent="0" eaLnBrk="1" hangingPunct="1">
              <a:buFont typeface="Arial" pitchFamily="34" charset="0"/>
              <a:buChar char="•"/>
              <a:defRPr/>
            </a:pPr>
            <a:r>
              <a:rPr lang="ru-RU" sz="2100" dirty="0" smtClean="0"/>
              <a:t>Сделать приложение более </a:t>
            </a:r>
            <a:r>
              <a:rPr lang="ru-RU" sz="2100" dirty="0" smtClean="0">
                <a:solidFill>
                  <a:srgbClr val="FFFF00"/>
                </a:solidFill>
              </a:rPr>
              <a:t>привлекательным</a:t>
            </a:r>
            <a:r>
              <a:rPr lang="ru-RU" sz="2100" dirty="0" smtClean="0"/>
              <a:t> для пользователей</a:t>
            </a:r>
            <a:endParaRPr lang="en-GB" sz="2100" dirty="0" smtClean="0">
              <a:solidFill>
                <a:schemeClr val="accent3"/>
              </a:solidFill>
            </a:endParaRPr>
          </a:p>
          <a:p>
            <a:pPr marL="0" indent="0" eaLnBrk="1" hangingPunct="1">
              <a:buFont typeface="Arial" pitchFamily="34" charset="0"/>
              <a:buChar char="•"/>
              <a:defRPr/>
            </a:pPr>
            <a:r>
              <a:rPr lang="en-GB" sz="2100" dirty="0" smtClean="0">
                <a:solidFill>
                  <a:schemeClr val="accent3"/>
                </a:solidFill>
              </a:rPr>
              <a:t> </a:t>
            </a:r>
            <a:r>
              <a:rPr lang="ru-RU" sz="2100" dirty="0" smtClean="0">
                <a:solidFill>
                  <a:srgbClr val="FFFF00"/>
                </a:solidFill>
              </a:rPr>
              <a:t>Помочь</a:t>
            </a:r>
            <a:r>
              <a:rPr lang="ru-RU" sz="2100" dirty="0" smtClean="0">
                <a:solidFill>
                  <a:schemeClr val="accent3"/>
                </a:solidFill>
              </a:rPr>
              <a:t> пользователю соблюсти требования по электронному </a:t>
            </a:r>
            <a:r>
              <a:rPr lang="fr-CH" sz="2100" dirty="0" smtClean="0">
                <a:solidFill>
                  <a:schemeClr val="accent3"/>
                </a:solidFill>
              </a:rPr>
              <a:t>    </a:t>
            </a:r>
            <a:r>
              <a:rPr lang="ru-RU" sz="2100" dirty="0" smtClean="0">
                <a:solidFill>
                  <a:schemeClr val="accent3"/>
                </a:solidFill>
              </a:rPr>
              <a:t>предварительному декларированию / информированию в разных странах маршрута перевозки</a:t>
            </a:r>
            <a:endParaRPr lang="en-GB" sz="2100" dirty="0" smtClean="0">
              <a:solidFill>
                <a:schemeClr val="accent3"/>
              </a:solidFill>
            </a:endParaRPr>
          </a:p>
          <a:p>
            <a:pPr marL="0" indent="0" eaLnBrk="1" hangingPunct="1">
              <a:buFont typeface="Arial" pitchFamily="34" charset="0"/>
              <a:buChar char="•"/>
              <a:defRPr/>
            </a:pPr>
            <a:r>
              <a:rPr lang="en-GB" sz="2100" dirty="0" smtClean="0">
                <a:solidFill>
                  <a:schemeClr val="accent3"/>
                </a:solidFill>
              </a:rPr>
              <a:t> </a:t>
            </a:r>
            <a:r>
              <a:rPr lang="ru-RU" sz="2100" dirty="0" smtClean="0">
                <a:solidFill>
                  <a:schemeClr val="accent3"/>
                </a:solidFill>
              </a:rPr>
              <a:t>Улучшить </a:t>
            </a:r>
            <a:r>
              <a:rPr lang="ru-RU" sz="2100" dirty="0" smtClean="0">
                <a:solidFill>
                  <a:srgbClr val="FFFF00"/>
                </a:solidFill>
              </a:rPr>
              <a:t>модель данных </a:t>
            </a:r>
            <a:r>
              <a:rPr lang="ru-RU" sz="2100" dirty="0" smtClean="0">
                <a:solidFill>
                  <a:schemeClr val="accent3"/>
                </a:solidFill>
              </a:rPr>
              <a:t>приложения </a:t>
            </a:r>
            <a:r>
              <a:rPr lang="en-GB" sz="2100" dirty="0" smtClean="0">
                <a:solidFill>
                  <a:schemeClr val="accent3"/>
                </a:solidFill>
              </a:rPr>
              <a:t>IRU TIR-EPD</a:t>
            </a:r>
            <a:r>
              <a:rPr lang="ru-RU" sz="2100" dirty="0" smtClean="0">
                <a:solidFill>
                  <a:schemeClr val="accent3"/>
                </a:solidFill>
              </a:rPr>
              <a:t> для дальнейшего облегчения внедрения данного приложения в странах за пределами ЕС</a:t>
            </a:r>
            <a:endParaRPr lang="en-GB" sz="2100" dirty="0" smtClean="0">
              <a:solidFill>
                <a:schemeClr val="accent3"/>
              </a:solidFill>
            </a:endParaRPr>
          </a:p>
          <a:p>
            <a:pPr marL="0" indent="0" eaLnBrk="1" hangingPunct="1">
              <a:buFont typeface="Arial" pitchFamily="34" charset="0"/>
              <a:buChar char="•"/>
              <a:defRPr/>
            </a:pPr>
            <a:r>
              <a:rPr lang="ru-RU" sz="2100" dirty="0" smtClean="0">
                <a:solidFill>
                  <a:schemeClr val="accent3"/>
                </a:solidFill>
              </a:rPr>
              <a:t>Подготовить </a:t>
            </a:r>
            <a:r>
              <a:rPr lang="ru-RU" sz="2100" dirty="0" smtClean="0">
                <a:solidFill>
                  <a:srgbClr val="FFFF00"/>
                </a:solidFill>
              </a:rPr>
              <a:t>платформу</a:t>
            </a:r>
            <a:r>
              <a:rPr lang="ru-RU" sz="2100" dirty="0" smtClean="0">
                <a:solidFill>
                  <a:schemeClr val="accent3"/>
                </a:solidFill>
              </a:rPr>
              <a:t> для дальнейшего перехода от бумажной книжки МДП</a:t>
            </a:r>
            <a:endParaRPr lang="en-GB" sz="21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sz="half" idx="1"/>
          </p:nvPr>
        </p:nvSpPr>
        <p:spPr>
          <a:xfrm>
            <a:off x="279400" y="1989138"/>
            <a:ext cx="4214813" cy="4535487"/>
          </a:xfrm>
          <a:ln>
            <a:solidFill>
              <a:srgbClr val="FFFF00"/>
            </a:solidFill>
          </a:ln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/>
              <a:t>Новая версия </a:t>
            </a:r>
            <a:r>
              <a:rPr lang="en-GB" b="1" dirty="0" smtClean="0"/>
              <a:t>TIR-EPD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GB" sz="1800" b="1" dirty="0" smtClean="0"/>
              <a:t>	</a:t>
            </a:r>
            <a:r>
              <a:rPr lang="ru-RU" sz="1800" b="1" dirty="0" smtClean="0"/>
              <a:t>Функции для перевозчика</a:t>
            </a:r>
            <a:endParaRPr lang="en-GB" sz="1800" b="1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dirty="0" smtClean="0">
                <a:solidFill>
                  <a:srgbClr val="FFFF00"/>
                </a:solidFill>
              </a:rPr>
              <a:t>Создать </a:t>
            </a:r>
            <a:r>
              <a:rPr lang="en-GB" sz="1600" b="1" u="sng" dirty="0" smtClean="0">
                <a:solidFill>
                  <a:srgbClr val="FFFF00"/>
                </a:solidFill>
              </a:rPr>
              <a:t>EPD:</a:t>
            </a:r>
            <a:r>
              <a:rPr lang="en-GB" sz="1600" b="1" dirty="0" smtClean="0">
                <a:solidFill>
                  <a:srgbClr val="FFFF00"/>
                </a:solidFill>
              </a:rPr>
              <a:t> </a:t>
            </a:r>
          </a:p>
          <a:p>
            <a:pPr algn="ctr" eaLnBrk="1" hangingPunct="1"/>
            <a:r>
              <a:rPr lang="ru-RU" sz="1600" b="1" dirty="0" smtClean="0"/>
              <a:t>Автоматическое вычисление таможенных операций</a:t>
            </a:r>
            <a:r>
              <a:rPr lang="en-GB" sz="1600" b="1" dirty="0" smtClean="0"/>
              <a:t>,</a:t>
            </a:r>
            <a:r>
              <a:rPr lang="ru-RU" sz="1600" b="1" dirty="0" smtClean="0"/>
              <a:t> основываясь на маршруте перевозчика</a:t>
            </a:r>
            <a:endParaRPr lang="en-GB" sz="1600" b="1" dirty="0" smtClean="0"/>
          </a:p>
          <a:p>
            <a:pPr algn="ctr" eaLnBrk="1" hangingPunct="1"/>
            <a:r>
              <a:rPr lang="ru-RU" sz="1600" b="1" dirty="0" smtClean="0"/>
              <a:t>Ввод данных по товарным партиям  и  товарам</a:t>
            </a:r>
            <a:r>
              <a:rPr lang="en-GB" sz="1600" b="1" dirty="0" smtClean="0"/>
              <a:t>. </a:t>
            </a:r>
            <a:r>
              <a:rPr lang="ru-RU" sz="1600" b="1" dirty="0" smtClean="0"/>
              <a:t> Обзор </a:t>
            </a:r>
            <a:r>
              <a:rPr lang="en-GB" sz="1600" b="1" dirty="0" smtClean="0"/>
              <a:t> </a:t>
            </a:r>
            <a:r>
              <a:rPr lang="ru-RU" sz="1600" b="1" dirty="0" smtClean="0"/>
              <a:t>процесса создания </a:t>
            </a:r>
            <a:r>
              <a:rPr lang="en-GB" sz="1600" b="1" dirty="0" smtClean="0"/>
              <a:t>EPD.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sz="1600" b="1" dirty="0" smtClean="0"/>
              <a:t>Легкий поиск </a:t>
            </a:r>
            <a:r>
              <a:rPr lang="en-GB" sz="1600" b="1" dirty="0" smtClean="0"/>
              <a:t>/ </a:t>
            </a:r>
            <a:r>
              <a:rPr lang="ru-RU" sz="1600" b="1" dirty="0" smtClean="0"/>
              <a:t>заполнение справочных данных</a:t>
            </a:r>
            <a:r>
              <a:rPr lang="en-GB" sz="1600" b="1" dirty="0" smtClean="0"/>
              <a:t>. </a:t>
            </a:r>
            <a:r>
              <a:rPr lang="ru-RU" sz="1600" b="1" dirty="0" smtClean="0"/>
              <a:t> Функция авто-заполнения.</a:t>
            </a:r>
            <a:endParaRPr lang="en-GB" sz="1600" b="1" dirty="0" smtClean="0"/>
          </a:p>
          <a:p>
            <a:pPr algn="ctr" eaLnBrk="1" hangingPunct="1"/>
            <a:r>
              <a:rPr lang="ru-RU" sz="1600" b="1" dirty="0" smtClean="0"/>
              <a:t>Функция </a:t>
            </a:r>
            <a:r>
              <a:rPr lang="ru-RU" sz="1600" b="1" dirty="0" err="1" smtClean="0"/>
              <a:t>транслита</a:t>
            </a:r>
            <a:r>
              <a:rPr lang="ru-RU" sz="1600" b="1" dirty="0" smtClean="0"/>
              <a:t> для поиска таможен</a:t>
            </a:r>
            <a:endParaRPr lang="en-GB" sz="1600" b="1" dirty="0" smtClean="0"/>
          </a:p>
          <a:p>
            <a:pPr algn="ctr" eaLnBrk="1" hangingPunct="1">
              <a:buFont typeface="Wingdings" pitchFamily="2" charset="2"/>
              <a:buNone/>
            </a:pPr>
            <a:endParaRPr lang="en-GB" sz="1600" b="1" dirty="0" smtClean="0"/>
          </a:p>
        </p:txBody>
      </p:sp>
      <p:sp>
        <p:nvSpPr>
          <p:cNvPr id="18435" name="Content Placeholder 3"/>
          <p:cNvSpPr>
            <a:spLocks noGrp="1"/>
          </p:cNvSpPr>
          <p:nvPr>
            <p:ph sz="half" idx="2"/>
          </p:nvPr>
        </p:nvSpPr>
        <p:spPr>
          <a:xfrm>
            <a:off x="4787900" y="1989138"/>
            <a:ext cx="4216400" cy="4535487"/>
          </a:xfrm>
          <a:ln>
            <a:solidFill>
              <a:srgbClr val="FFFF00"/>
            </a:solidFill>
          </a:ln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/>
              <a:t>Текущая версия</a:t>
            </a:r>
            <a:endParaRPr lang="en-GB" b="1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1800" b="1" dirty="0" smtClean="0"/>
              <a:t>Функции для перевозчика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dirty="0" smtClean="0">
                <a:solidFill>
                  <a:srgbClr val="FFFF00"/>
                </a:solidFill>
              </a:rPr>
              <a:t>Создать </a:t>
            </a:r>
            <a:r>
              <a:rPr lang="en-GB" sz="1600" b="1" u="sng" dirty="0" smtClean="0">
                <a:solidFill>
                  <a:srgbClr val="FFFF00"/>
                </a:solidFill>
              </a:rPr>
              <a:t>EPD:</a:t>
            </a:r>
            <a:r>
              <a:rPr lang="en-GB" sz="1600" b="1" dirty="0" smtClean="0">
                <a:solidFill>
                  <a:srgbClr val="FFFF00"/>
                </a:solidFill>
              </a:rPr>
              <a:t> </a:t>
            </a:r>
          </a:p>
          <a:p>
            <a:pPr algn="ctr" eaLnBrk="1" hangingPunct="1"/>
            <a:r>
              <a:rPr lang="ru-RU" sz="1600" b="1" dirty="0" smtClean="0"/>
              <a:t>Перевозчик  должен определить самостоятельно список стран, в которые можно отправить </a:t>
            </a:r>
            <a:r>
              <a:rPr lang="en-GB" sz="1600" b="1" dirty="0" smtClean="0"/>
              <a:t>EPD</a:t>
            </a:r>
          </a:p>
          <a:p>
            <a:pPr algn="ctr" eaLnBrk="1" hangingPunct="1"/>
            <a:endParaRPr lang="en-GB" sz="1600" b="1" dirty="0" smtClean="0"/>
          </a:p>
          <a:p>
            <a:pPr algn="ctr" eaLnBrk="1" hangingPunct="1"/>
            <a:r>
              <a:rPr lang="en-GB" sz="1600" b="1" dirty="0" smtClean="0"/>
              <a:t> </a:t>
            </a:r>
            <a:r>
              <a:rPr lang="ru-RU" sz="1600" b="1" dirty="0" smtClean="0"/>
              <a:t>Ввод данных по товарным единицам,  что приводит к дублированию данных</a:t>
            </a:r>
            <a:endParaRPr lang="en-GB" sz="1600" b="1" dirty="0" smtClean="0"/>
          </a:p>
          <a:p>
            <a:pPr algn="ctr" eaLnBrk="1" hangingPunct="1">
              <a:lnSpc>
                <a:spcPct val="100000"/>
              </a:lnSpc>
            </a:pPr>
            <a:r>
              <a:rPr lang="ru-RU" sz="1600" b="1" dirty="0" smtClean="0"/>
              <a:t>Выпадающие списки без функции</a:t>
            </a:r>
            <a:endParaRPr lang="en-US" sz="1600" b="1" dirty="0" smtClean="0"/>
          </a:p>
          <a:p>
            <a:pPr algn="ctr" eaLnBrk="1" hangingPunct="1">
              <a:lnSpc>
                <a:spcPts val="800"/>
              </a:lnSpc>
              <a:buNone/>
            </a:pPr>
            <a:r>
              <a:rPr lang="ru-RU" sz="1600" b="1" dirty="0" smtClean="0"/>
              <a:t>поиска</a:t>
            </a:r>
            <a:endParaRPr lang="en-US" sz="1600" b="1" dirty="0" smtClean="0"/>
          </a:p>
          <a:p>
            <a:pPr algn="ctr" eaLnBrk="1" hangingPunct="1">
              <a:lnSpc>
                <a:spcPts val="500"/>
              </a:lnSpc>
              <a:buNone/>
            </a:pPr>
            <a:endParaRPr lang="en-GB" sz="1600" b="1" dirty="0" smtClean="0"/>
          </a:p>
          <a:p>
            <a:pPr algn="ctr" eaLnBrk="1" hangingPunct="1"/>
            <a:r>
              <a:rPr lang="ru-RU" sz="1600" b="1" dirty="0" smtClean="0"/>
              <a:t>Сложности в поиски таможен при использовании русской клавиатуры</a:t>
            </a:r>
            <a:endParaRPr lang="en-GB" sz="1600" b="1" dirty="0" smtClean="0"/>
          </a:p>
        </p:txBody>
      </p:sp>
      <p:sp>
        <p:nvSpPr>
          <p:cNvPr id="18436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(c) International Road Transport Union (IRU) 2012</a:t>
            </a: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 bwMode="auto">
          <a:xfrm>
            <a:off x="4356100" y="6629400"/>
            <a:ext cx="1336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</a:t>
            </a:r>
            <a:fld id="{98F9D20B-8890-49EC-B1A9-4340FC506EFB}" type="slidenum">
              <a:rPr lang="en-US"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4</a:t>
            </a:fld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2124075" y="260350"/>
            <a:ext cx="71040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>
              <a:lnSpc>
                <a:spcPct val="105000"/>
              </a:lnSpc>
              <a:buClr>
                <a:srgbClr val="FFFFFF"/>
              </a:buClr>
              <a:defRPr/>
            </a:pPr>
            <a:r>
              <a:rPr lang="ru-RU" dirty="0" smtClean="0"/>
              <a:t>Основные функциональные</a:t>
            </a:r>
            <a:r>
              <a:rPr lang="en-GB" dirty="0" smtClean="0"/>
              <a:t> </a:t>
            </a:r>
            <a:r>
              <a:rPr lang="ru-RU" dirty="0" smtClean="0"/>
              <a:t> возможности версии 1.0</a:t>
            </a:r>
            <a:endParaRPr lang="en-GB" sz="18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088" y="1484313"/>
            <a:ext cx="7848600" cy="481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новой и текущей версий </a:t>
            </a:r>
            <a:r>
              <a:rPr lang="fr-C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EPD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sz="half" idx="1"/>
          </p:nvPr>
        </p:nvSpPr>
        <p:spPr>
          <a:xfrm>
            <a:off x="179388" y="1989138"/>
            <a:ext cx="4314825" cy="4411662"/>
          </a:xfrm>
          <a:ln>
            <a:solidFill>
              <a:srgbClr val="FFFF00"/>
            </a:solidFill>
          </a:ln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/>
              <a:t>Новая версия </a:t>
            </a:r>
            <a:r>
              <a:rPr lang="en-GB" b="1" dirty="0" smtClean="0"/>
              <a:t>TIR-EPD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GB" sz="1800" b="1" dirty="0" smtClean="0"/>
              <a:t>	</a:t>
            </a:r>
            <a:r>
              <a:rPr lang="ru-RU" sz="1800" b="1" dirty="0" smtClean="0"/>
              <a:t> Функции для перевозчика</a:t>
            </a:r>
            <a:endParaRPr lang="en-GB" sz="1800" b="1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dirty="0" smtClean="0">
                <a:solidFill>
                  <a:srgbClr val="FFFF00"/>
                </a:solidFill>
              </a:rPr>
              <a:t>Создать </a:t>
            </a:r>
            <a:r>
              <a:rPr lang="en-GB" sz="1600" b="1" u="sng" dirty="0" smtClean="0">
                <a:solidFill>
                  <a:srgbClr val="FFFF00"/>
                </a:solidFill>
              </a:rPr>
              <a:t>EPD:</a:t>
            </a:r>
            <a:r>
              <a:rPr lang="en-GB" sz="1600" b="1" dirty="0" smtClean="0">
                <a:solidFill>
                  <a:srgbClr val="FFFF00"/>
                </a:solidFill>
              </a:rPr>
              <a:t> </a:t>
            </a:r>
            <a:endParaRPr lang="ru-RU" sz="1600" b="1" dirty="0" smtClean="0">
              <a:solidFill>
                <a:srgbClr val="FFFF00"/>
              </a:solidFill>
            </a:endParaRPr>
          </a:p>
          <a:p>
            <a:pPr algn="ctr" eaLnBrk="1" hangingPunct="1"/>
            <a:r>
              <a:rPr lang="ru-RU" sz="1600" b="1" dirty="0" smtClean="0"/>
              <a:t>Интеграция баз данных </a:t>
            </a:r>
            <a:r>
              <a:rPr lang="en-US" sz="1600" b="1" dirty="0" smtClean="0"/>
              <a:t>TARIC</a:t>
            </a:r>
            <a:r>
              <a:rPr lang="ru-RU" sz="1600" b="1" dirty="0" smtClean="0"/>
              <a:t> и ТНВЭД</a:t>
            </a:r>
            <a:r>
              <a:rPr lang="en-GB" sz="1600" b="1" dirty="0" smtClean="0"/>
              <a:t>.</a:t>
            </a:r>
            <a:r>
              <a:rPr lang="ru-RU" sz="1600" b="1" dirty="0" smtClean="0"/>
              <a:t> Просмотр дочерних и родительских кодов</a:t>
            </a:r>
            <a:r>
              <a:rPr lang="en-GB" sz="1600" b="1" dirty="0" smtClean="0"/>
              <a:t>.</a:t>
            </a:r>
            <a:r>
              <a:rPr lang="ru-RU" sz="1600" b="1" dirty="0" smtClean="0"/>
              <a:t> Описание кода на нескольких языках</a:t>
            </a:r>
            <a:r>
              <a:rPr lang="en-GB" sz="1600" b="1" dirty="0" smtClean="0"/>
              <a:t>.</a:t>
            </a:r>
          </a:p>
          <a:p>
            <a:pPr algn="ctr" eaLnBrk="1" hangingPunct="1"/>
            <a:r>
              <a:rPr lang="en-GB" sz="1600" b="1" dirty="0" smtClean="0"/>
              <a:t> </a:t>
            </a:r>
            <a:r>
              <a:rPr lang="ru-RU" sz="1600" b="1" dirty="0" smtClean="0"/>
              <a:t>Контроль правильности кода ТНВЭД</a:t>
            </a:r>
            <a:endParaRPr lang="en-GB" sz="1600" b="1" dirty="0" smtClean="0"/>
          </a:p>
          <a:p>
            <a:pPr algn="ctr" eaLnBrk="1" hangingPunct="1"/>
            <a:r>
              <a:rPr lang="ru-RU" sz="1600" b="1" dirty="0" smtClean="0"/>
              <a:t>Автоматическое заполнения поля «описание товара» на основе кода ТАРИК</a:t>
            </a:r>
            <a:r>
              <a:rPr lang="en-GB" sz="1600" b="1" dirty="0" smtClean="0"/>
              <a:t> / </a:t>
            </a:r>
            <a:r>
              <a:rPr lang="ru-RU" sz="1600" b="1" dirty="0" smtClean="0"/>
              <a:t>ТНВЭД</a:t>
            </a:r>
            <a:endParaRPr lang="en-GB" sz="1600" b="1" dirty="0" smtClean="0"/>
          </a:p>
          <a:p>
            <a:pPr algn="ctr" eaLnBrk="1" hangingPunct="1"/>
            <a:r>
              <a:rPr lang="ru-RU" sz="1600" b="1" dirty="0" smtClean="0"/>
              <a:t>Возможность </a:t>
            </a:r>
            <a:r>
              <a:rPr lang="en-GB" sz="1600" b="1" dirty="0" smtClean="0"/>
              <a:t>2 </a:t>
            </a:r>
            <a:r>
              <a:rPr lang="ru-RU" sz="1600" b="1" dirty="0" smtClean="0"/>
              <a:t>описаний для одной товарной единицы </a:t>
            </a:r>
            <a:r>
              <a:rPr lang="en-GB" sz="1600" b="1" dirty="0" smtClean="0"/>
              <a:t>(</a:t>
            </a:r>
            <a:r>
              <a:rPr lang="ru-RU" sz="1600" b="1" dirty="0" smtClean="0"/>
              <a:t>латиницей и кириллицей</a:t>
            </a:r>
            <a:r>
              <a:rPr lang="en-GB" sz="1600" b="1" dirty="0" smtClean="0"/>
              <a:t>) </a:t>
            </a:r>
          </a:p>
        </p:txBody>
      </p:sp>
      <p:sp>
        <p:nvSpPr>
          <p:cNvPr id="19459" name="Content Placeholder 3"/>
          <p:cNvSpPr>
            <a:spLocks noGrp="1"/>
          </p:cNvSpPr>
          <p:nvPr>
            <p:ph sz="half" idx="2"/>
          </p:nvPr>
        </p:nvSpPr>
        <p:spPr>
          <a:xfrm>
            <a:off x="4787900" y="1989138"/>
            <a:ext cx="4216400" cy="4440237"/>
          </a:xfrm>
          <a:ln>
            <a:solidFill>
              <a:srgbClr val="FFFF00"/>
            </a:solidFill>
          </a:ln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/>
              <a:t>Текущая версия</a:t>
            </a:r>
            <a:endParaRPr lang="en-GB" b="1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1800" b="1" dirty="0" smtClean="0"/>
              <a:t>Функции для перевозчика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dirty="0" smtClean="0">
                <a:solidFill>
                  <a:srgbClr val="FFFF00"/>
                </a:solidFill>
              </a:rPr>
              <a:t>Создать </a:t>
            </a:r>
            <a:r>
              <a:rPr lang="en-GB" sz="1600" b="1" u="sng" dirty="0" smtClean="0">
                <a:solidFill>
                  <a:srgbClr val="FFFF00"/>
                </a:solidFill>
              </a:rPr>
              <a:t>EPD:</a:t>
            </a:r>
            <a:r>
              <a:rPr lang="en-GB" sz="1600" b="1" dirty="0" smtClean="0">
                <a:solidFill>
                  <a:srgbClr val="FFFF00"/>
                </a:solidFill>
              </a:rPr>
              <a:t> </a:t>
            </a:r>
          </a:p>
          <a:p>
            <a:pPr algn="ctr" eaLnBrk="1" hangingPunct="1"/>
            <a:r>
              <a:rPr lang="ru-RU" sz="1600" b="1" dirty="0" smtClean="0"/>
              <a:t>Проверка кода </a:t>
            </a:r>
            <a:r>
              <a:rPr lang="en-US" sz="1600" b="1" dirty="0" smtClean="0"/>
              <a:t> TARIC</a:t>
            </a:r>
            <a:r>
              <a:rPr lang="en-GB" sz="1600" b="1" dirty="0" smtClean="0"/>
              <a:t>. </a:t>
            </a:r>
            <a:r>
              <a:rPr lang="ru-RU" sz="1600" b="1" dirty="0" smtClean="0"/>
              <a:t> Просмотр единичного кода только на английском языке</a:t>
            </a:r>
            <a:r>
              <a:rPr lang="en-GB" sz="1600" b="1" dirty="0" smtClean="0"/>
              <a:t>. </a:t>
            </a:r>
          </a:p>
          <a:p>
            <a:pPr algn="ctr" eaLnBrk="1" hangingPunct="1"/>
            <a:endParaRPr lang="en-GB" sz="1600" b="1" dirty="0" smtClean="0"/>
          </a:p>
          <a:p>
            <a:pPr algn="ctr" eaLnBrk="1" hangingPunct="1"/>
            <a:r>
              <a:rPr lang="ru-RU" sz="1600" b="1" dirty="0" smtClean="0"/>
              <a:t>Отсутствие базы данных ТНВЭД</a:t>
            </a:r>
            <a:r>
              <a:rPr lang="en-GB" sz="1600" b="1" dirty="0" smtClean="0"/>
              <a:t>. </a:t>
            </a:r>
          </a:p>
          <a:p>
            <a:pPr algn="ctr" eaLnBrk="1" hangingPunct="1"/>
            <a:r>
              <a:rPr lang="ru-RU" sz="1600" b="1" dirty="0" smtClean="0"/>
              <a:t>Пользователь может скопировать описание кода в поле описание товара</a:t>
            </a:r>
            <a:endParaRPr lang="en-GB" sz="1600" b="1" dirty="0" smtClean="0"/>
          </a:p>
          <a:p>
            <a:pPr algn="ctr" eaLnBrk="1" hangingPunct="1"/>
            <a:r>
              <a:rPr lang="en-GB" sz="1600" b="1" dirty="0" smtClean="0"/>
              <a:t> </a:t>
            </a:r>
            <a:r>
              <a:rPr lang="ru-RU" sz="1600" b="1" dirty="0" smtClean="0"/>
              <a:t>Единственное описание для одной товарной единицы.</a:t>
            </a:r>
            <a:endParaRPr lang="en-GB" sz="1600" b="1" dirty="0" smtClean="0"/>
          </a:p>
          <a:p>
            <a:pPr algn="ctr" eaLnBrk="1" hangingPunct="1">
              <a:buFont typeface="Wingdings" pitchFamily="2" charset="2"/>
              <a:buNone/>
            </a:pPr>
            <a:endParaRPr lang="en-GB" sz="1600" b="1" dirty="0" smtClean="0"/>
          </a:p>
          <a:p>
            <a:pPr algn="ctr" eaLnBrk="1" hangingPunct="1">
              <a:buFont typeface="Wingdings" pitchFamily="2" charset="2"/>
              <a:buNone/>
            </a:pPr>
            <a:endParaRPr lang="en-GB" sz="1600" b="1" dirty="0" smtClean="0"/>
          </a:p>
        </p:txBody>
      </p:sp>
      <p:sp>
        <p:nvSpPr>
          <p:cNvPr id="19460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(c) International Road Transport Union (IRU) 2012</a:t>
            </a: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 bwMode="auto">
          <a:xfrm>
            <a:off x="4356100" y="6629400"/>
            <a:ext cx="1336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</a:t>
            </a:r>
            <a:fld id="{88A14BD8-2EE6-46C1-9730-9D8688AF6900}" type="slidenum">
              <a:rPr lang="en-US"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5</a:t>
            </a:fld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2124075" y="260350"/>
            <a:ext cx="71040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>
              <a:lnSpc>
                <a:spcPct val="105000"/>
              </a:lnSpc>
              <a:buClr>
                <a:srgbClr val="FFFFFF"/>
              </a:buClr>
              <a:defRPr/>
            </a:pPr>
            <a:r>
              <a:rPr lang="ru-RU" dirty="0" smtClean="0"/>
              <a:t>Основные функциональные</a:t>
            </a:r>
            <a:r>
              <a:rPr lang="en-GB" dirty="0" smtClean="0"/>
              <a:t> </a:t>
            </a:r>
            <a:r>
              <a:rPr lang="ru-RU" dirty="0" smtClean="0"/>
              <a:t> возможности версии 1.0</a:t>
            </a:r>
            <a:endParaRPr lang="en-GB" sz="18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088" y="1484313"/>
            <a:ext cx="7848600" cy="479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новой и текущей версий </a:t>
            </a:r>
            <a:r>
              <a:rPr lang="fr-C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EPD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sz="half" idx="1"/>
          </p:nvPr>
        </p:nvSpPr>
        <p:spPr>
          <a:xfrm>
            <a:off x="279400" y="1989138"/>
            <a:ext cx="4214813" cy="4608512"/>
          </a:xfrm>
          <a:ln>
            <a:solidFill>
              <a:srgbClr val="FFFF00"/>
            </a:solidFill>
          </a:ln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Новая версия </a:t>
            </a:r>
            <a:r>
              <a:rPr lang="en-GB" b="1" smtClean="0"/>
              <a:t>TIR-EPD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GB" sz="2400" b="1" smtClean="0"/>
              <a:t>	</a:t>
            </a:r>
            <a:r>
              <a:rPr lang="ru-RU" sz="2000" b="1" smtClean="0"/>
              <a:t> </a:t>
            </a:r>
            <a:r>
              <a:rPr lang="ru-RU" sz="1800" b="1" smtClean="0"/>
              <a:t>Функции для перевозчика</a:t>
            </a:r>
            <a:endParaRPr lang="en-GB" sz="1800" b="1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smtClean="0">
                <a:solidFill>
                  <a:srgbClr val="FFFF00"/>
                </a:solidFill>
              </a:rPr>
              <a:t>Создать </a:t>
            </a:r>
            <a:r>
              <a:rPr lang="en-GB" sz="1600" b="1" u="sng" smtClean="0">
                <a:solidFill>
                  <a:srgbClr val="FFFF00"/>
                </a:solidFill>
              </a:rPr>
              <a:t>EPD:</a:t>
            </a:r>
            <a:r>
              <a:rPr lang="en-GB" sz="1600" b="1" smtClean="0">
                <a:solidFill>
                  <a:srgbClr val="FFFF00"/>
                </a:solidFill>
              </a:rPr>
              <a:t> </a:t>
            </a:r>
          </a:p>
          <a:p>
            <a:pPr algn="ctr" eaLnBrk="1" hangingPunct="1"/>
            <a:r>
              <a:rPr lang="ru-RU" sz="1600" b="1" smtClean="0"/>
              <a:t>Ввод данных об отправителе (получателе) с использованием кириллицы</a:t>
            </a:r>
            <a:endParaRPr lang="en-GB" sz="1600" b="1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smtClean="0">
                <a:solidFill>
                  <a:srgbClr val="FFFF00"/>
                </a:solidFill>
              </a:rPr>
              <a:t>Вспомогательные опции перевозчика</a:t>
            </a:r>
            <a:r>
              <a:rPr lang="en-GB" sz="1600" b="1" u="sng" smtClean="0">
                <a:solidFill>
                  <a:srgbClr val="FFFF00"/>
                </a:solidFill>
              </a:rPr>
              <a:t>:</a:t>
            </a:r>
            <a:r>
              <a:rPr lang="en-GB" sz="1600" b="1" smtClean="0">
                <a:solidFill>
                  <a:srgbClr val="FFFF00"/>
                </a:solidFill>
              </a:rPr>
              <a:t> </a:t>
            </a:r>
          </a:p>
          <a:p>
            <a:pPr algn="ctr" eaLnBrk="1" hangingPunct="1"/>
            <a:r>
              <a:rPr lang="ru-RU" sz="1600" b="1" smtClean="0"/>
              <a:t>Управление данными о компании, данными о получателе (отправителе)</a:t>
            </a:r>
            <a:r>
              <a:rPr lang="en-GB" sz="1600" b="1" smtClean="0"/>
              <a:t>,</a:t>
            </a:r>
            <a:r>
              <a:rPr lang="ru-RU" sz="1600" b="1" smtClean="0"/>
              <a:t> об АТС, </a:t>
            </a:r>
            <a:r>
              <a:rPr lang="en-GB" sz="1600" b="1" smtClean="0"/>
              <a:t> </a:t>
            </a:r>
            <a:r>
              <a:rPr lang="ru-RU" sz="1600" b="1" smtClean="0"/>
              <a:t>данными о водителях</a:t>
            </a:r>
            <a:r>
              <a:rPr lang="en-GB" sz="1600" b="1" smtClean="0"/>
              <a:t>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smtClean="0">
                <a:solidFill>
                  <a:srgbClr val="FFFF00"/>
                </a:solidFill>
              </a:rPr>
              <a:t>Поддержка перевозчика</a:t>
            </a:r>
            <a:r>
              <a:rPr lang="en-GB" sz="1600" b="1" u="sng" smtClean="0">
                <a:solidFill>
                  <a:srgbClr val="FFFF00"/>
                </a:solidFill>
              </a:rPr>
              <a:t>:</a:t>
            </a:r>
            <a:r>
              <a:rPr lang="en-GB" sz="1600" b="1" smtClean="0">
                <a:solidFill>
                  <a:srgbClr val="FFFF00"/>
                </a:solidFill>
              </a:rPr>
              <a:t> </a:t>
            </a:r>
          </a:p>
          <a:p>
            <a:pPr algn="ctr" eaLnBrk="1" hangingPunct="1"/>
            <a:r>
              <a:rPr lang="ru-RU" sz="1600" smtClean="0"/>
              <a:t>Контекстная помощь и вспомогательные экраны</a:t>
            </a:r>
            <a:endParaRPr lang="en-GB" sz="1600" b="1" smtClean="0"/>
          </a:p>
          <a:p>
            <a:pPr algn="ctr" eaLnBrk="1" hangingPunct="1">
              <a:buFont typeface="Wingdings" pitchFamily="2" charset="2"/>
              <a:buNone/>
            </a:pPr>
            <a:endParaRPr lang="en-GB" sz="1600" b="1" smtClean="0"/>
          </a:p>
        </p:txBody>
      </p:sp>
      <p:sp>
        <p:nvSpPr>
          <p:cNvPr id="20483" name="Content Placeholder 3"/>
          <p:cNvSpPr>
            <a:spLocks noGrp="1"/>
          </p:cNvSpPr>
          <p:nvPr>
            <p:ph sz="half" idx="2"/>
          </p:nvPr>
        </p:nvSpPr>
        <p:spPr>
          <a:xfrm>
            <a:off x="4787900" y="1989138"/>
            <a:ext cx="4216400" cy="4608512"/>
          </a:xfrm>
          <a:ln>
            <a:solidFill>
              <a:srgbClr val="FFFF00"/>
            </a:solidFill>
          </a:ln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Текущая версия</a:t>
            </a:r>
            <a:endParaRPr lang="en-GB" b="1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1800" b="1" smtClean="0"/>
              <a:t>Функции для перевозчика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smtClean="0">
                <a:solidFill>
                  <a:srgbClr val="FFFF00"/>
                </a:solidFill>
              </a:rPr>
              <a:t>Создать </a:t>
            </a:r>
            <a:r>
              <a:rPr lang="en-GB" sz="1600" b="1" u="sng" smtClean="0">
                <a:solidFill>
                  <a:srgbClr val="FFFF00"/>
                </a:solidFill>
              </a:rPr>
              <a:t>EPD:</a:t>
            </a:r>
            <a:r>
              <a:rPr lang="en-GB" sz="1600" b="1" smtClean="0">
                <a:solidFill>
                  <a:srgbClr val="FFFF00"/>
                </a:solidFill>
              </a:rPr>
              <a:t> </a:t>
            </a:r>
            <a:endParaRPr lang="ru-RU" sz="1600" b="1" smtClean="0">
              <a:solidFill>
                <a:srgbClr val="FFFF00"/>
              </a:solidFill>
            </a:endParaRPr>
          </a:p>
          <a:p>
            <a:pPr algn="ctr" eaLnBrk="1" hangingPunct="1"/>
            <a:r>
              <a:rPr lang="ru-RU" sz="1600" b="1" smtClean="0"/>
              <a:t>Отсутствие возможности ввода данных об отправителе (получателе) с использованием кириллицы</a:t>
            </a:r>
            <a:endParaRPr lang="en-GB" sz="1600" b="1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smtClean="0">
                <a:solidFill>
                  <a:srgbClr val="FFFF00"/>
                </a:solidFill>
              </a:rPr>
              <a:t>Вспомогательные опции перевозчика</a:t>
            </a:r>
            <a:r>
              <a:rPr lang="en-GB" sz="1600" b="1" u="sng" smtClean="0">
                <a:solidFill>
                  <a:srgbClr val="FFFF00"/>
                </a:solidFill>
              </a:rPr>
              <a:t>:</a:t>
            </a:r>
            <a:r>
              <a:rPr lang="en-GB" sz="1600" b="1" smtClean="0">
                <a:solidFill>
                  <a:srgbClr val="FFFF00"/>
                </a:solidFill>
              </a:rPr>
              <a:t> </a:t>
            </a:r>
          </a:p>
          <a:p>
            <a:pPr algn="ctr" eaLnBrk="1" hangingPunct="1"/>
            <a:r>
              <a:rPr lang="ru-RU" sz="1600" b="1" smtClean="0"/>
              <a:t>Сохранение / обновление данных о получателе (отправителе)</a:t>
            </a:r>
            <a:r>
              <a:rPr lang="en-GB" sz="1600" b="1" smtClean="0"/>
              <a:t>.</a:t>
            </a:r>
            <a:r>
              <a:rPr lang="ru-RU" sz="1600" b="1" smtClean="0"/>
              <a:t> Отсутствие функции удаления</a:t>
            </a:r>
            <a:r>
              <a:rPr lang="en-GB" sz="1600" b="1" smtClean="0"/>
              <a:t>. </a:t>
            </a:r>
            <a:r>
              <a:rPr lang="ru-RU" sz="1600" b="1" smtClean="0"/>
              <a:t>Сохранение номеров </a:t>
            </a:r>
            <a:r>
              <a:rPr lang="en-GB" sz="1600" b="1" smtClean="0"/>
              <a:t>VIN.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1600" b="1" u="sng" smtClean="0">
                <a:solidFill>
                  <a:srgbClr val="FFFF00"/>
                </a:solidFill>
              </a:rPr>
              <a:t>Поддержка перевозчика</a:t>
            </a:r>
            <a:r>
              <a:rPr lang="en-GB" sz="1600" b="1" u="sng" smtClean="0">
                <a:solidFill>
                  <a:srgbClr val="FFFF00"/>
                </a:solidFill>
              </a:rPr>
              <a:t>:</a:t>
            </a:r>
            <a:r>
              <a:rPr lang="en-GB" sz="1600" b="1" smtClean="0">
                <a:solidFill>
                  <a:srgbClr val="FFFF00"/>
                </a:solidFill>
              </a:rPr>
              <a:t> </a:t>
            </a:r>
          </a:p>
          <a:p>
            <a:pPr algn="ctr" eaLnBrk="1" hangingPunct="1"/>
            <a:r>
              <a:rPr lang="ru-RU" sz="1600" b="1" smtClean="0"/>
              <a:t>Отсутствует</a:t>
            </a:r>
            <a:endParaRPr lang="en-GB" sz="1600" b="1" smtClean="0"/>
          </a:p>
          <a:p>
            <a:pPr algn="ctr" eaLnBrk="1" hangingPunct="1"/>
            <a:endParaRPr lang="en-GB" sz="1600" b="1" smtClean="0"/>
          </a:p>
          <a:p>
            <a:pPr algn="ctr" eaLnBrk="1" hangingPunct="1"/>
            <a:endParaRPr lang="en-GB" sz="1600" b="1" smtClean="0"/>
          </a:p>
        </p:txBody>
      </p:sp>
      <p:sp>
        <p:nvSpPr>
          <p:cNvPr id="20484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(c) International Road Transport Union (IRU) 2012</a:t>
            </a: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 bwMode="auto">
          <a:xfrm>
            <a:off x="4356100" y="6629400"/>
            <a:ext cx="1336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</a:t>
            </a:r>
            <a:fld id="{A4FA92AA-4147-48BC-A259-CF3078EDDDD8}" type="slidenum">
              <a:rPr lang="en-US" sz="1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6</a:t>
            </a:fld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2124075" y="260350"/>
            <a:ext cx="71040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>
              <a:lnSpc>
                <a:spcPct val="105000"/>
              </a:lnSpc>
              <a:buClr>
                <a:srgbClr val="FFFFFF"/>
              </a:buClr>
              <a:defRPr/>
            </a:pPr>
            <a:r>
              <a:rPr lang="ru-RU" dirty="0" smtClean="0"/>
              <a:t>Основные функциональные</a:t>
            </a:r>
            <a:r>
              <a:rPr lang="en-GB" dirty="0" smtClean="0"/>
              <a:t> </a:t>
            </a:r>
            <a:r>
              <a:rPr lang="ru-RU" dirty="0" smtClean="0"/>
              <a:t> возможности версии 1.0</a:t>
            </a:r>
            <a:endParaRPr lang="en-GB" sz="28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088" y="1484313"/>
            <a:ext cx="7848600" cy="479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новой и текущей версий </a:t>
            </a:r>
            <a:r>
              <a:rPr lang="fr-C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EPD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039938" y="188913"/>
            <a:ext cx="7104062" cy="914400"/>
          </a:xfrm>
        </p:spPr>
        <p:txBody>
          <a:bodyPr/>
          <a:lstStyle/>
          <a:p>
            <a:pPr eaLnBrk="1" hangingPunct="1"/>
            <a:r>
              <a:rPr lang="ru-RU" sz="2800" smtClean="0"/>
              <a:t>Функциональные возможности последующих версий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400" y="1393825"/>
            <a:ext cx="8583613" cy="4914900"/>
          </a:xfrm>
        </p:spPr>
        <p:txBody>
          <a:bodyPr>
            <a:normAutofit fontScale="85000" lnSpcReduction="10000"/>
          </a:bodyPr>
          <a:lstStyle/>
          <a:p>
            <a:pPr marL="0" indent="0" eaLnBrk="1" hangingPunct="1">
              <a:buFont typeface="Wingdings" pitchFamily="2" charset="2"/>
              <a:buNone/>
              <a:defRPr/>
            </a:pPr>
            <a:endParaRPr lang="en-US" sz="1700" dirty="0" smtClean="0"/>
          </a:p>
          <a:p>
            <a:pPr eaLnBrk="1" hangingPunct="1">
              <a:defRPr/>
            </a:pPr>
            <a:r>
              <a:rPr lang="ru-RU" sz="1900" dirty="0" smtClean="0"/>
              <a:t>Создать </a:t>
            </a:r>
            <a:r>
              <a:rPr lang="en-US" sz="1900" dirty="0" smtClean="0"/>
              <a:t>EPD</a:t>
            </a:r>
            <a:endParaRPr lang="en-US" sz="1900" dirty="0" smtClean="0">
              <a:solidFill>
                <a:srgbClr val="FFFF00"/>
              </a:solidFill>
            </a:endParaRPr>
          </a:p>
          <a:p>
            <a:pPr lvl="1" eaLnBrk="1" hangingPunct="1">
              <a:defRPr/>
            </a:pPr>
            <a:r>
              <a:rPr lang="ru-RU" sz="1900" dirty="0" smtClean="0"/>
              <a:t>Функция перевода </a:t>
            </a:r>
            <a:r>
              <a:rPr lang="en-US" sz="1900" dirty="0" smtClean="0"/>
              <a:t>Google</a:t>
            </a:r>
          </a:p>
          <a:p>
            <a:pPr lvl="1" eaLnBrk="1" hangingPunct="1">
              <a:defRPr/>
            </a:pPr>
            <a:r>
              <a:rPr lang="ru-RU" sz="1900" dirty="0" smtClean="0"/>
              <a:t>Указание нескольких видов упаковки для одной товарной единицы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Копирование товарной партии</a:t>
            </a:r>
            <a:r>
              <a:rPr lang="en-US" sz="1900" dirty="0" smtClean="0"/>
              <a:t> / </a:t>
            </a:r>
            <a:r>
              <a:rPr lang="ru-RU" sz="1900" dirty="0" smtClean="0"/>
              <a:t>товарной позиции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Экспорт </a:t>
            </a:r>
            <a:r>
              <a:rPr lang="en-US" sz="1900" dirty="0" smtClean="0"/>
              <a:t>/ </a:t>
            </a:r>
            <a:r>
              <a:rPr lang="ru-RU" sz="1900" dirty="0" smtClean="0"/>
              <a:t>импорт </a:t>
            </a:r>
            <a:r>
              <a:rPr lang="en-US" sz="1900" dirty="0" smtClean="0"/>
              <a:t>EPD</a:t>
            </a:r>
            <a:endParaRPr lang="en-US" sz="1900" dirty="0" smtClean="0"/>
          </a:p>
          <a:p>
            <a:pPr lvl="1" eaLnBrk="1" hangingPunct="1">
              <a:buFontTx/>
              <a:buNone/>
              <a:defRPr/>
            </a:pPr>
            <a:endParaRPr lang="en-US" sz="1900" dirty="0" smtClean="0"/>
          </a:p>
          <a:p>
            <a:pPr eaLnBrk="1" hangingPunct="1">
              <a:defRPr/>
            </a:pPr>
            <a:r>
              <a:rPr lang="ru-RU" sz="1900" dirty="0" smtClean="0"/>
              <a:t>Прочие функции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Шаблоны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Управление пользователями перевозчика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Настройки </a:t>
            </a:r>
            <a:r>
              <a:rPr lang="en-US" sz="1900" dirty="0" smtClean="0"/>
              <a:t>EPD</a:t>
            </a:r>
          </a:p>
          <a:p>
            <a:pPr lvl="1" eaLnBrk="1" hangingPunct="1">
              <a:defRPr/>
            </a:pPr>
            <a:r>
              <a:rPr lang="en-US" sz="1900" dirty="0" smtClean="0"/>
              <a:t>FAQ / </a:t>
            </a:r>
            <a:r>
              <a:rPr lang="ru-RU" sz="1900" dirty="0" smtClean="0"/>
              <a:t>Помощь</a:t>
            </a:r>
            <a:endParaRPr lang="en-US" sz="1900" dirty="0" smtClean="0"/>
          </a:p>
          <a:p>
            <a:pPr lvl="1" eaLnBrk="1" hangingPunct="1">
              <a:defRPr/>
            </a:pPr>
            <a:endParaRPr lang="en-US" sz="1900" dirty="0" smtClean="0"/>
          </a:p>
          <a:p>
            <a:pPr eaLnBrk="1" hangingPunct="1">
              <a:defRPr/>
            </a:pPr>
            <a:r>
              <a:rPr lang="ru-RU" sz="1900" dirty="0" smtClean="0"/>
              <a:t>Функции Ассоциации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Управление перевозчиками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Управление </a:t>
            </a:r>
            <a:r>
              <a:rPr lang="en-US" sz="1900" dirty="0" smtClean="0"/>
              <a:t>EPD</a:t>
            </a:r>
          </a:p>
          <a:p>
            <a:pPr lvl="1" eaLnBrk="1" hangingPunct="1">
              <a:defRPr/>
            </a:pPr>
            <a:endParaRPr lang="en-US" sz="1900" dirty="0" smtClean="0"/>
          </a:p>
          <a:p>
            <a:pPr lvl="1" eaLnBrk="1" hangingPunct="1">
              <a:defRPr/>
            </a:pPr>
            <a:endParaRPr lang="en-US" sz="17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E6841C54-5CB4-449B-9348-D4E9E42A1710}" type="slidenum">
              <a:rPr lang="en-GB"/>
              <a:pPr>
                <a:defRPr/>
              </a:pPr>
              <a:t>7</a:t>
            </a:fld>
            <a:endParaRPr lang="en-GB"/>
          </a:p>
        </p:txBody>
      </p:sp>
      <p:sp>
        <p:nvSpPr>
          <p:cNvPr id="7" name="Date Placeholder 5"/>
          <p:cNvSpPr>
            <a:spLocks noGrp="1"/>
          </p:cNvSpPr>
          <p:nvPr>
            <p:ph type="dt" sz="quarter" idx="10"/>
          </p:nvPr>
        </p:nvSpPr>
        <p:spPr>
          <a:xfrm>
            <a:off x="5786438" y="6629400"/>
            <a:ext cx="3074987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dirty="0" smtClean="0"/>
              <a:t>Возможные трудности при переходе от текущего к новому </a:t>
            </a:r>
            <a:r>
              <a:rPr lang="fr-CH" sz="3200" dirty="0" smtClean="0"/>
              <a:t>TIR-EPD </a:t>
            </a:r>
            <a:endParaRPr lang="en-GB" sz="32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400" y="1393825"/>
            <a:ext cx="8583613" cy="4914900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buFont typeface="Wingdings" pitchFamily="2" charset="2"/>
              <a:buNone/>
              <a:defRPr/>
            </a:pPr>
            <a:endParaRPr lang="en-US" sz="1700" dirty="0" smtClean="0"/>
          </a:p>
          <a:p>
            <a:pPr eaLnBrk="1" hangingPunct="1">
              <a:defRPr/>
            </a:pPr>
            <a:r>
              <a:rPr lang="ru-RU" sz="1800" dirty="0" smtClean="0"/>
              <a:t>Руководство пользователя и локализация приложения</a:t>
            </a:r>
            <a:endParaRPr lang="en-US" sz="1900" dirty="0" smtClean="0">
              <a:solidFill>
                <a:srgbClr val="FFFF00"/>
              </a:solidFill>
            </a:endParaRPr>
          </a:p>
          <a:p>
            <a:pPr lvl="1" eaLnBrk="1" hangingPunct="1">
              <a:defRPr/>
            </a:pPr>
            <a:r>
              <a:rPr lang="ru-RU" sz="1900" dirty="0" smtClean="0"/>
              <a:t>Возможная потеря языков интерфейса </a:t>
            </a:r>
            <a:r>
              <a:rPr lang="en-US" sz="1900" dirty="0" smtClean="0"/>
              <a:t>EPD – </a:t>
            </a:r>
            <a:r>
              <a:rPr lang="ru-RU" sz="1900" dirty="0" smtClean="0"/>
              <a:t>интерфейс будет</a:t>
            </a:r>
            <a:r>
              <a:rPr lang="en-US" sz="1900" dirty="0" smtClean="0"/>
              <a:t> </a:t>
            </a:r>
            <a:r>
              <a:rPr lang="ru-RU" sz="1900" dirty="0" smtClean="0"/>
              <a:t>доступен на английском, русском, турецком и французском языках. </a:t>
            </a:r>
            <a:r>
              <a:rPr lang="ru-RU" sz="1900" dirty="0" smtClean="0"/>
              <a:t>Другие </a:t>
            </a:r>
            <a:r>
              <a:rPr lang="ru-RU" sz="1900" dirty="0" smtClean="0"/>
              <a:t>языке </a:t>
            </a:r>
            <a:r>
              <a:rPr lang="ru-RU" sz="1900" dirty="0" smtClean="0"/>
              <a:t>будут доступны по мере </a:t>
            </a:r>
            <a:r>
              <a:rPr lang="ru-RU" sz="1900" dirty="0" smtClean="0"/>
              <a:t>получения </a:t>
            </a:r>
            <a:r>
              <a:rPr lang="ru-RU" sz="1900" dirty="0" smtClean="0"/>
              <a:t>перевода от Ассоциаций (на </a:t>
            </a:r>
            <a:r>
              <a:rPr lang="ru-RU" sz="1900" dirty="0" smtClean="0"/>
              <a:t>основе файла предоставляемого </a:t>
            </a:r>
            <a:r>
              <a:rPr lang="ru-RU" sz="1900" dirty="0" smtClean="0"/>
              <a:t>МСАТ </a:t>
            </a:r>
            <a:r>
              <a:rPr lang="ru-RU" sz="1900" dirty="0" smtClean="0"/>
              <a:t>для перевода).</a:t>
            </a:r>
            <a:endParaRPr lang="en-US" sz="1900" dirty="0" smtClean="0"/>
          </a:p>
          <a:p>
            <a:pPr eaLnBrk="1" hangingPunct="1">
              <a:defRPr/>
            </a:pPr>
            <a:endParaRPr lang="en-US" sz="1800" dirty="0" smtClean="0"/>
          </a:p>
          <a:p>
            <a:pPr eaLnBrk="1" hangingPunct="1">
              <a:defRPr/>
            </a:pPr>
            <a:r>
              <a:rPr lang="ru-RU" sz="1800" dirty="0" smtClean="0"/>
              <a:t>Миграция пользователей</a:t>
            </a:r>
            <a:endParaRPr lang="en-US" sz="1900" dirty="0" smtClean="0">
              <a:solidFill>
                <a:srgbClr val="FFFF00"/>
              </a:solidFill>
            </a:endParaRPr>
          </a:p>
          <a:p>
            <a:pPr lvl="1" eaLnBrk="1" hangingPunct="1">
              <a:defRPr/>
            </a:pPr>
            <a:r>
              <a:rPr lang="ru-RU" sz="1900" dirty="0" smtClean="0"/>
              <a:t>Имена пользователей и пароли  будут мигрированы</a:t>
            </a:r>
            <a:endParaRPr lang="ru-RU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Пароль </a:t>
            </a:r>
            <a:r>
              <a:rPr lang="ru-RU" sz="1900" dirty="0" smtClean="0"/>
              <a:t>с учетом регистра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Создание новых перевозчиков (на переходном этапе будет возможно только в старой версии, но миграция из старой в новую версию будет осуществляться </a:t>
            </a:r>
            <a:r>
              <a:rPr lang="ru-RU" sz="1900" dirty="0" smtClean="0"/>
              <a:t>на регулярной основе)</a:t>
            </a:r>
            <a:endParaRPr lang="en-US" sz="1900" dirty="0" smtClean="0"/>
          </a:p>
          <a:p>
            <a:pPr eaLnBrk="1" hangingPunct="1">
              <a:defRPr/>
            </a:pPr>
            <a:endParaRPr lang="en-US" sz="1900" dirty="0" smtClean="0"/>
          </a:p>
          <a:p>
            <a:pPr eaLnBrk="1" hangingPunct="1">
              <a:defRPr/>
            </a:pPr>
            <a:r>
              <a:rPr lang="ru-RU" sz="1900" dirty="0" smtClean="0"/>
              <a:t>Задачи МСАТ и Ассоциаций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Информирование перевозчиков о новой версии</a:t>
            </a:r>
            <a:endParaRPr lang="en-US" sz="1900" dirty="0" smtClean="0"/>
          </a:p>
          <a:p>
            <a:pPr lvl="1" eaLnBrk="1" hangingPunct="1">
              <a:defRPr/>
            </a:pPr>
            <a:r>
              <a:rPr lang="ru-RU" sz="1900" dirty="0" smtClean="0"/>
              <a:t>Региональные семинары </a:t>
            </a:r>
          </a:p>
          <a:p>
            <a:pPr lvl="1" eaLnBrk="1" hangingPunct="1">
              <a:defRPr/>
            </a:pPr>
            <a:r>
              <a:rPr lang="ru-RU" sz="1900" dirty="0" smtClean="0"/>
              <a:t>Оказание полной поддержки перевозчикам Ассоциациями и МСАТ</a:t>
            </a:r>
            <a:endParaRPr lang="en-US" sz="1900" dirty="0" smtClean="0"/>
          </a:p>
          <a:p>
            <a:pPr eaLnBrk="1" hangingPunct="1">
              <a:defRPr/>
            </a:pPr>
            <a:endParaRPr lang="en-US" sz="1900" dirty="0" smtClean="0"/>
          </a:p>
          <a:p>
            <a:pPr lvl="1" eaLnBrk="1" hangingPunct="1">
              <a:defRPr/>
            </a:pPr>
            <a:endParaRPr lang="en-US" sz="1900" dirty="0" smtClean="0"/>
          </a:p>
          <a:p>
            <a:pPr lvl="1" eaLnBrk="1" hangingPunct="1">
              <a:defRPr/>
            </a:pPr>
            <a:endParaRPr lang="en-US" sz="1900" dirty="0" smtClean="0"/>
          </a:p>
          <a:p>
            <a:pPr lvl="1" eaLnBrk="1" hangingPunct="1">
              <a:defRPr/>
            </a:pPr>
            <a:endParaRPr lang="en-US" sz="17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E46FF16A-8527-4984-A794-2CB1C8E9E88C}" type="slidenum">
              <a:rPr lang="en-GB"/>
              <a:pPr>
                <a:defRPr/>
              </a:pPr>
              <a:t>8</a:t>
            </a:fld>
            <a:endParaRPr lang="en-GB"/>
          </a:p>
        </p:txBody>
      </p:sp>
      <p:sp>
        <p:nvSpPr>
          <p:cNvPr id="7" name="Date Placeholder 5"/>
          <p:cNvSpPr>
            <a:spLocks noGrp="1"/>
          </p:cNvSpPr>
          <p:nvPr>
            <p:ph type="dt" sz="quarter" idx="10"/>
          </p:nvPr>
        </p:nvSpPr>
        <p:spPr>
          <a:xfrm>
            <a:off x="5786438" y="6629400"/>
            <a:ext cx="3074987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 </a:t>
            </a:r>
          </a:p>
        </p:txBody>
      </p:sp>
      <p:pic>
        <p:nvPicPr>
          <p:cNvPr id="24579" name="Picture 2" descr="iru_slo_e_ne_p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7825" y="1700213"/>
            <a:ext cx="5792788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0" y="228600"/>
            <a:ext cx="7104063" cy="914400"/>
          </a:xfrm>
        </p:spPr>
        <p:txBody>
          <a:bodyPr/>
          <a:lstStyle/>
          <a:p>
            <a:pPr eaLnBrk="1" hangingPunct="1"/>
            <a:r>
              <a:rPr lang="en-GB" smtClean="0"/>
              <a:t>www.iru.org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</a:t>
            </a:r>
            <a:fld id="{B9963A3F-1636-4A6E-82D7-68346C5834CC}" type="slidenum"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9</a:t>
            </a:fld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ate Placeholder 5"/>
          <p:cNvSpPr>
            <a:spLocks noGrp="1"/>
          </p:cNvSpPr>
          <p:nvPr>
            <p:ph type="dt" sz="quarter" idx="10"/>
          </p:nvPr>
        </p:nvSpPr>
        <p:spPr>
          <a:xfrm>
            <a:off x="5786438" y="6629400"/>
            <a:ext cx="3074987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is is the IRU 201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3366"/>
      </a:accent1>
      <a:accent2>
        <a:srgbClr val="339966"/>
      </a:accent2>
      <a:accent3>
        <a:srgbClr val="FFFFFF"/>
      </a:accent3>
      <a:accent4>
        <a:srgbClr val="000000"/>
      </a:accent4>
      <a:accent5>
        <a:srgbClr val="CAADB8"/>
      </a:accent5>
      <a:accent6>
        <a:srgbClr val="2D8A5C"/>
      </a:accent6>
      <a:hlink>
        <a:srgbClr val="FFCC00"/>
      </a:hlink>
      <a:folHlink>
        <a:srgbClr val="B2B2B2"/>
      </a:folHlink>
    </a:clrScheme>
    <a:fontScheme name="standard 07">
      <a:majorFont>
        <a:latin typeface="Arial"/>
        <a:ea typeface=""/>
        <a:cs typeface="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5000"/>
          </a:lnSpc>
          <a:spcBef>
            <a:spcPct val="15000"/>
          </a:spcBef>
          <a:spcAft>
            <a:spcPct val="15000"/>
          </a:spcAft>
          <a:buClr>
            <a:schemeClr val="bg1"/>
          </a:buClr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5000"/>
          </a:lnSpc>
          <a:spcBef>
            <a:spcPct val="15000"/>
          </a:spcBef>
          <a:spcAft>
            <a:spcPct val="15000"/>
          </a:spcAft>
          <a:buClr>
            <a:schemeClr val="bg1"/>
          </a:buClr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lnDef>
  </a:objectDefaults>
  <a:extraClrSchemeLst>
    <a:extraClrScheme>
      <a:clrScheme name="standard 07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07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00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005C00"/>
        </a:accent6>
        <a:hlink>
          <a:srgbClr val="9933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This is the IRU 2013</Template>
  <TotalTime>259</TotalTime>
  <Words>546</Words>
  <Application>Microsoft Office PowerPoint</Application>
  <PresentationFormat>On-screen Show (4:3)</PresentationFormat>
  <Paragraphs>131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This is the IRU 2013</vt:lpstr>
      <vt:lpstr>Обновление приложения TIR – EPD  Версия 1.0</vt:lpstr>
      <vt:lpstr>План презентации</vt:lpstr>
      <vt:lpstr>Цели проекта</vt:lpstr>
      <vt:lpstr>Slide 4</vt:lpstr>
      <vt:lpstr>Slide 5</vt:lpstr>
      <vt:lpstr>Slide 6</vt:lpstr>
      <vt:lpstr>Функциональные возможности последующих версий</vt:lpstr>
      <vt:lpstr>Возможные трудности при переходе от текущего к новому TIR-EPD </vt:lpstr>
      <vt:lpstr>www.iru.org</vt:lpstr>
    </vt:vector>
  </TitlesOfParts>
  <Company>IRU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Meeting IT Department</dc:title>
  <dc:creator>pgrosjean</dc:creator>
  <cp:lastModifiedBy>eiafaev</cp:lastModifiedBy>
  <cp:revision>186</cp:revision>
  <dcterms:created xsi:type="dcterms:W3CDTF">2013-01-17T08:26:05Z</dcterms:created>
  <dcterms:modified xsi:type="dcterms:W3CDTF">2013-02-15T14:37:28Z</dcterms:modified>
</cp:coreProperties>
</file>