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vml" ContentType="application/vnd.openxmlformats-officedocument.vmlDrawing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23"/>
  </p:notesMasterIdLst>
  <p:handoutMasterIdLst>
    <p:handoutMasterId r:id="rId24"/>
  </p:handoutMasterIdLst>
  <p:sldIdLst>
    <p:sldId id="333" r:id="rId3"/>
    <p:sldId id="287" r:id="rId4"/>
    <p:sldId id="274" r:id="rId5"/>
    <p:sldId id="263" r:id="rId6"/>
    <p:sldId id="260" r:id="rId7"/>
    <p:sldId id="297" r:id="rId8"/>
    <p:sldId id="300" r:id="rId9"/>
    <p:sldId id="265" r:id="rId10"/>
    <p:sldId id="286" r:id="rId11"/>
    <p:sldId id="284" r:id="rId12"/>
    <p:sldId id="306" r:id="rId13"/>
    <p:sldId id="327" r:id="rId14"/>
    <p:sldId id="328" r:id="rId15"/>
    <p:sldId id="329" r:id="rId16"/>
    <p:sldId id="330" r:id="rId17"/>
    <p:sldId id="331" r:id="rId18"/>
    <p:sldId id="334" r:id="rId19"/>
    <p:sldId id="326" r:id="rId20"/>
    <p:sldId id="321" r:id="rId21"/>
    <p:sldId id="332" r:id="rId22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4021"/>
    <a:srgbClr val="F62254"/>
    <a:srgbClr val="FCF600"/>
    <a:srgbClr val="FFFF19"/>
    <a:srgbClr val="FFFF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5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59980B-BB39-4080-A528-3BD33E645571}" type="datetimeFigureOut">
              <a:rPr lang="en-US" smtClean="0"/>
              <a:pPr/>
              <a:t>8/22/2013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7FB3E4-1CC1-44A7-A51E-D14430183DC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2A17E4-380A-4F98-8CD5-4CEB9FAA62CD}" type="datetimeFigureOut">
              <a:rPr lang="en-US" smtClean="0"/>
              <a:pPr/>
              <a:t>8/22/2013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F3D126-8152-4BCB-BD58-B7E79FFAF5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1157811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3D126-8152-4BCB-BD58-B7E79FFAF5E3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737410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3D126-8152-4BCB-BD58-B7E79FFAF5E3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737410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3D126-8152-4BCB-BD58-B7E79FFAF5E3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737410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3D126-8152-4BCB-BD58-B7E79FFAF5E3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737410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3D126-8152-4BCB-BD58-B7E79FFAF5E3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737410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3D126-8152-4BCB-BD58-B7E79FFAF5E3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737410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3D126-8152-4BCB-BD58-B7E79FFAF5E3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737410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3D126-8152-4BCB-BD58-B7E79FFAF5E3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737410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3D126-8152-4BCB-BD58-B7E79FFAF5E3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73741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3D126-8152-4BCB-BD58-B7E79FFAF5E3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73741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3D126-8152-4BCB-BD58-B7E79FFAF5E3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737410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3D126-8152-4BCB-BD58-B7E79FFAF5E3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524643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3D126-8152-4BCB-BD58-B7E79FFAF5E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524643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3D126-8152-4BCB-BD58-B7E79FFAF5E3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737410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3D126-8152-4BCB-BD58-B7E79FFAF5E3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524643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3D126-8152-4BCB-BD58-B7E79FFAF5E3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52464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6" descr="PPP_XBUSI_TLE_Asian_Woman_Cell_Talk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67000" y="1447800"/>
            <a:ext cx="6172200" cy="14700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0" y="3124200"/>
            <a:ext cx="5638800" cy="1066800"/>
          </a:xfrm>
        </p:spPr>
        <p:txBody>
          <a:bodyPr anchor="ctr" anchorCtr="0"/>
          <a:lstStyle>
            <a:lvl1pPr marL="0" indent="0" algn="ctr">
              <a:buNone/>
              <a:defRPr b="1">
                <a:solidFill>
                  <a:schemeClr val="tx1"/>
                </a:solidFill>
                <a:effectLst>
                  <a:reflection blurRad="6350" stA="55000" endA="300" endPos="45500" dir="5400000" sy="-100000" algn="bl" rotWithShape="0"/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57F4-89D9-4B4E-804D-CECC3CF81BD1}" type="datetime1">
              <a:rPr lang="en-US" smtClean="0"/>
              <a:pPr/>
              <a:t>8/22/2013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806D-FFD9-44D1-AEC6-6873F21278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C25A9-D7FD-461B-AE20-574EFA22621F}" type="datetime1">
              <a:rPr lang="en-US" smtClean="0"/>
              <a:pPr/>
              <a:t>8/22/2013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806D-FFD9-44D1-AEC6-6873F21278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C471E-054A-4B53-93BA-5D64E8F85712}" type="datetime1">
              <a:rPr lang="en-US" smtClean="0"/>
              <a:pPr/>
              <a:t>8/22/2013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806D-FFD9-44D1-AEC6-6873F21278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00A88-9BD3-4A9F-81BA-B1F615E02FDC}" type="datetime1">
              <a:rPr lang="en-US" smtClean="0"/>
              <a:pPr/>
              <a:t>8/22/2013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806D-FFD9-44D1-AEC6-6873F21278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8E11D-F7B8-4195-9D7C-7A8FC914A192}" type="datetime1">
              <a:rPr lang="en-US" smtClean="0"/>
              <a:pPr/>
              <a:t>8/22/2013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806D-FFD9-44D1-AEC6-6873F21278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749A8-B991-44E4-B022-E5D5660D4C95}" type="datetime1">
              <a:rPr lang="en-US" smtClean="0"/>
              <a:pPr/>
              <a:t>8/22/2013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806D-FFD9-44D1-AEC6-6873F21278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6" descr="PPP_XBUSI_TXTC_Asian_Woman_Cell_Talk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EFE17-2AC3-4BEF-986D-5494969B51FC}" type="datetime1">
              <a:rPr lang="en-US" smtClean="0"/>
              <a:pPr/>
              <a:t>8/22/2013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806D-FFD9-44D1-AEC6-6873F21278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6" descr="PPP_XBUSI_TXTB_Asian_Woman_Cell_Talk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96BB2-7D67-45AB-BBB0-A383718F6260}" type="datetime1">
              <a:rPr lang="en-US" smtClean="0"/>
              <a:pPr/>
              <a:t>8/22/2013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806D-FFD9-44D1-AEC6-6873F21278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6358B-BB8C-4F91-B533-57BAE74A1E66}" type="datetime1">
              <a:rPr lang="en-US" smtClean="0"/>
              <a:pPr/>
              <a:t>8/22/2013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806D-FFD9-44D1-AEC6-6873F21278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67013-4C61-4233-B6BF-F4F643280A26}" type="datetime1">
              <a:rPr lang="en-US" smtClean="0"/>
              <a:pPr/>
              <a:t>8/22/2013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806D-FFD9-44D1-AEC6-6873F21278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A58E0-E8E6-42CE-A6CA-CC65786C512A}" type="datetime1">
              <a:rPr lang="en-US" smtClean="0"/>
              <a:pPr/>
              <a:t>8/22/2013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806D-FFD9-44D1-AEC6-6873F21278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C61E5-581C-427E-9D52-D038EEBDE1AE}" type="datetime1">
              <a:rPr lang="en-US" smtClean="0"/>
              <a:pPr/>
              <a:t>8/22/2013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806D-FFD9-44D1-AEC6-6873F21278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0728C-D087-4EDA-B775-70C53C21F4F1}" type="datetime1">
              <a:rPr lang="en-US" smtClean="0"/>
              <a:pPr/>
              <a:t>8/22/2013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806D-FFD9-44D1-AEC6-6873F21278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7" descr="PPP_XBUSI_TXTA_Asian_Woman_Cell_Talk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A03C0558-0845-4E6C-816D-158CCD1D4425}" type="datetime1">
              <a:rPr lang="en-US" smtClean="0"/>
              <a:pPr/>
              <a:t>8/22/2013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F049806D-FFD9-44D1-AEC6-6873F21278C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effectLst>
            <a:reflection blurRad="6350" stA="55000" endA="300" endPos="45500" dir="5400000" sy="-100000" algn="bl" rotWithShape="0"/>
          </a:effectLst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_________Microsoft_Office_Word1.docx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0" y="152400"/>
            <a:ext cx="9220200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Х</a:t>
            </a:r>
            <a:r>
              <a:rPr lang="de-DE" sz="3600" dirty="0" smtClean="0"/>
              <a:t>IV </a:t>
            </a:r>
            <a:r>
              <a:rPr lang="ru-RU" sz="3600" dirty="0" smtClean="0"/>
              <a:t>МЕЖДУНАРОДНАЯ КОНФЕРЕНЦИЯ</a:t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8" name="Content Placeholder 4"/>
          <p:cNvSpPr>
            <a:spLocks noGrp="1"/>
          </p:cNvSpPr>
          <p:nvPr>
            <p:ph idx="1"/>
          </p:nvPr>
        </p:nvSpPr>
        <p:spPr>
          <a:xfrm>
            <a:off x="152400" y="1676400"/>
            <a:ext cx="8686800" cy="28956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rgbClr val="C00000"/>
                </a:solidFill>
              </a:rPr>
              <a:t>СК “ПЕРША”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rgbClr val="002060"/>
                </a:solidFill>
              </a:rPr>
              <a:t>«ПРОБЛЕМЫ ПЕРЕВОЗЧИКОВ НА МЕЖДУНАРОДНЫХ ТРАССАХ»</a:t>
            </a:r>
            <a:endParaRPr lang="ru-RU" sz="4800" b="1" dirty="0">
              <a:solidFill>
                <a:srgbClr val="002060"/>
              </a:solidFill>
            </a:endParaRPr>
          </a:p>
        </p:txBody>
      </p:sp>
      <p:pic>
        <p:nvPicPr>
          <p:cNvPr id="9" name="Рисунок 8" descr="Logo-on-background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6096000"/>
            <a:ext cx="2212975" cy="685800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1" name="Picture 8" descr="AsMAP UA"/>
          <p:cNvPicPr>
            <a:picLocks noChangeAspect="1" noChangeArrowheads="1"/>
          </p:cNvPicPr>
          <p:nvPr/>
        </p:nvPicPr>
        <p:blipFill>
          <a:blip r:embed="rId4" cstate="print"/>
          <a:srcRect r="43590"/>
          <a:stretch>
            <a:fillRect/>
          </a:stretch>
        </p:blipFill>
        <p:spPr bwMode="auto">
          <a:xfrm>
            <a:off x="1828801" y="6161810"/>
            <a:ext cx="1142999" cy="467590"/>
          </a:xfrm>
          <a:prstGeom prst="ellipse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828800" y="60198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при поддержке </a:t>
            </a:r>
          </a:p>
          <a:p>
            <a:pPr algn="ctr">
              <a:buNone/>
            </a:pPr>
            <a:r>
              <a:rPr lang="ru-RU" b="1" i="1" dirty="0" err="1" smtClean="0">
                <a:solidFill>
                  <a:srgbClr val="002060"/>
                </a:solidFill>
              </a:rPr>
              <a:t>АсМАП</a:t>
            </a:r>
            <a:r>
              <a:rPr lang="ru-RU" b="1" i="1" dirty="0" smtClean="0">
                <a:solidFill>
                  <a:srgbClr val="002060"/>
                </a:solidFill>
              </a:rPr>
              <a:t> УКРАИНЫ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Logo-on-background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6096000"/>
            <a:ext cx="22129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60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ПРОГРАММА “ЗАЩИТА ЗА РУБЕЖОМ”</a:t>
            </a:r>
            <a:r>
              <a:rPr lang="en-US" sz="360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360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60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ПАКЕТ</a:t>
            </a:r>
            <a:r>
              <a:rPr lang="en-US" sz="360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60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«ЗОЛОТАЯ КАРТА»</a:t>
            </a:r>
            <a:endParaRPr lang="ru-RU" sz="360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0" y="1371600"/>
            <a:ext cx="9144000" cy="4754563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Все услуги Базового пакета;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Компенсация затрат Перевозчика в пределах лимита;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Услуги сюрвейера по осмотру груза;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Оказание помощи в перегрузке, доставке груза до места назначения; 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Оказание помощи в получении возмещения прямых и коммерческих убытков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806D-FFD9-44D1-AEC6-6873F21278C8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КОМПЕНСАЦИЯ ЗАТРАТ</a:t>
            </a:r>
            <a:endParaRPr lang="ru-RU" dirty="0"/>
          </a:p>
        </p:txBody>
      </p:sp>
      <p:pic>
        <p:nvPicPr>
          <p:cNvPr id="6" name="Рисунок 5" descr="Logo-on-background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6096000"/>
            <a:ext cx="22129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147637" y="3048000"/>
          <a:ext cx="8996363" cy="3429000"/>
        </p:xfrm>
        <a:graphic>
          <a:graphicData uri="http://schemas.openxmlformats.org/presentationml/2006/ole">
            <p:oleObj spid="_x0000_s2051" name="Документ" r:id="rId5" imgW="6260912" imgH="2422935" progId="Word.Document.12">
              <p:embed/>
            </p:oleObj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371600"/>
            <a:ext cx="9144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Страховая компания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самостоятельно оплачивает организованные услуги или компенсирует подтвержденные затраты перевозчика в пределах: 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806D-FFD9-44D1-AEC6-6873F21278C8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2057400"/>
            <a:ext cx="9144000" cy="3657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В программе участвуют </a:t>
            </a:r>
            <a:r>
              <a:rPr lang="ru-RU" sz="3600" b="1" dirty="0" smtClean="0">
                <a:solidFill>
                  <a:srgbClr val="C00000"/>
                </a:solidFill>
              </a:rPr>
              <a:t>2 600 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транспортных средств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Участников программы имеющих право на полный объем услуг «Золотая карта» - </a:t>
            </a:r>
            <a:r>
              <a:rPr lang="ru-RU" sz="3600" b="1" dirty="0" smtClean="0">
                <a:solidFill>
                  <a:srgbClr val="C00000"/>
                </a:solidFill>
              </a:rPr>
              <a:t>140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en-US" sz="3600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endParaRPr lang="ru-RU" sz="3600" b="1" spc="-150" dirty="0" smtClean="0">
              <a:solidFill>
                <a:srgbClr val="002060"/>
              </a:solidFill>
            </a:endParaRPr>
          </a:p>
        </p:txBody>
      </p:sp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90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ПРОГРАММА “ЗАЩИТА ЗА РУБЕЖОМ”</a:t>
            </a:r>
            <a:endParaRPr lang="ru-RU" sz="390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Рисунок 7" descr="Logo-on-background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6096000"/>
            <a:ext cx="22129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806D-FFD9-44D1-AEC6-6873F21278C8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1295400"/>
            <a:ext cx="9144000" cy="495300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За текущий период было получено </a:t>
            </a:r>
            <a:endParaRPr lang="ru-RU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i="1" dirty="0" smtClean="0">
                <a:solidFill>
                  <a:srgbClr val="C00000"/>
                </a:solidFill>
              </a:rPr>
              <a:t>49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обращений за помощью. </a:t>
            </a:r>
          </a:p>
          <a:p>
            <a:pPr algn="ctr">
              <a:buNone/>
            </a:pP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Ни одного случая отказа или не оказания помощи. </a:t>
            </a:r>
          </a:p>
          <a:p>
            <a:pPr algn="ctr">
              <a:buNone/>
            </a:pP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Организовано и оплачено </a:t>
            </a:r>
            <a:r>
              <a:rPr lang="ru-RU" i="1" dirty="0" smtClean="0">
                <a:solidFill>
                  <a:srgbClr val="C00000"/>
                </a:solidFill>
              </a:rPr>
              <a:t>6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 случаев выезда эвакуатора на место происшествия, </a:t>
            </a:r>
            <a:endParaRPr lang="ru-RU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i="1" dirty="0" smtClean="0">
                <a:solidFill>
                  <a:srgbClr val="C00000"/>
                </a:solidFill>
              </a:rPr>
              <a:t>4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выезда аварийного комиссара, </a:t>
            </a:r>
            <a:endParaRPr lang="ru-RU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i="1" dirty="0" smtClean="0">
                <a:solidFill>
                  <a:srgbClr val="C00000"/>
                </a:solidFill>
              </a:rPr>
              <a:t>7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экспертных осмотров. </a:t>
            </a:r>
          </a:p>
          <a:p>
            <a:pPr algn="ctr">
              <a:buNone/>
            </a:pP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Сумма затрат страховой компании составила </a:t>
            </a:r>
            <a:r>
              <a:rPr lang="ru-RU" b="1" i="1" dirty="0" smtClean="0">
                <a:solidFill>
                  <a:srgbClr val="C00000"/>
                </a:solidFill>
              </a:rPr>
              <a:t>140 000 гривен</a:t>
            </a:r>
            <a:r>
              <a:rPr lang="ru-RU" i="1" dirty="0" smtClean="0">
                <a:solidFill>
                  <a:srgbClr val="C00000"/>
                </a:solidFill>
              </a:rPr>
              <a:t>.</a:t>
            </a:r>
            <a:endParaRPr lang="en-US" dirty="0" smtClean="0">
              <a:solidFill>
                <a:srgbClr val="C00000"/>
              </a:solidFill>
            </a:endParaRPr>
          </a:p>
          <a:p>
            <a:pPr algn="ctr">
              <a:buNone/>
            </a:pPr>
            <a:endParaRPr lang="ru-RU" b="1" spc="-150" dirty="0" smtClean="0">
              <a:solidFill>
                <a:srgbClr val="002060"/>
              </a:solidFill>
            </a:endParaRPr>
          </a:p>
        </p:txBody>
      </p:sp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90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ПРОГРАММА “ЗАЩИТА ЗА РУБЕЖОМ”</a:t>
            </a:r>
            <a:endParaRPr lang="ru-RU" sz="390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Рисунок 7" descr="Logo-on-background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6096000"/>
            <a:ext cx="22129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806D-FFD9-44D1-AEC6-6873F21278C8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1295400"/>
            <a:ext cx="9144000" cy="4953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spc="-150" dirty="0" smtClean="0">
                <a:solidFill>
                  <a:srgbClr val="002060"/>
                </a:solidFill>
              </a:rPr>
              <a:t>Страховая компания представляет интересы перевозчика в получении компенсации убытка (прямых убытков и коммерческих потерь). </a:t>
            </a:r>
          </a:p>
          <a:p>
            <a:pPr algn="ctr">
              <a:buNone/>
            </a:pPr>
            <a:r>
              <a:rPr lang="ru-RU" b="1" spc="-150" dirty="0" smtClean="0">
                <a:solidFill>
                  <a:srgbClr val="002060"/>
                </a:solidFill>
              </a:rPr>
              <a:t>Выдвинуто </a:t>
            </a:r>
            <a:r>
              <a:rPr lang="ru-RU" b="1" spc="-150" dirty="0" smtClean="0">
                <a:solidFill>
                  <a:srgbClr val="C00000"/>
                </a:solidFill>
              </a:rPr>
              <a:t>28 </a:t>
            </a:r>
            <a:r>
              <a:rPr lang="ru-RU" b="1" spc="-150" dirty="0" smtClean="0">
                <a:solidFill>
                  <a:srgbClr val="002060"/>
                </a:solidFill>
              </a:rPr>
              <a:t>претензий </a:t>
            </a:r>
          </a:p>
          <a:p>
            <a:pPr algn="ctr">
              <a:buNone/>
            </a:pPr>
            <a:r>
              <a:rPr lang="ru-RU" b="1" spc="-150" dirty="0" smtClean="0">
                <a:solidFill>
                  <a:srgbClr val="002060"/>
                </a:solidFill>
              </a:rPr>
              <a:t>на общую сумму </a:t>
            </a:r>
            <a:r>
              <a:rPr lang="ru-RU" b="1" spc="-150" dirty="0" smtClean="0">
                <a:solidFill>
                  <a:srgbClr val="C00000"/>
                </a:solidFill>
              </a:rPr>
              <a:t>1 500 000 </a:t>
            </a:r>
            <a:r>
              <a:rPr lang="ru-RU" b="1" spc="-150" dirty="0" smtClean="0">
                <a:solidFill>
                  <a:srgbClr val="002060"/>
                </a:solidFill>
              </a:rPr>
              <a:t>гривен, из которых </a:t>
            </a:r>
            <a:r>
              <a:rPr lang="ru-RU" b="1" spc="-150" dirty="0" smtClean="0">
                <a:solidFill>
                  <a:srgbClr val="C00000"/>
                </a:solidFill>
              </a:rPr>
              <a:t>800 000 </a:t>
            </a:r>
            <a:r>
              <a:rPr lang="ru-RU" b="1" spc="-150" dirty="0" smtClean="0">
                <a:solidFill>
                  <a:srgbClr val="002060"/>
                </a:solidFill>
              </a:rPr>
              <a:t>гривен уже поступили в Украину. </a:t>
            </a:r>
          </a:p>
        </p:txBody>
      </p:sp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90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ПРОГРАММА “ЗАЩИТА ЗА РУБЕЖОМ”</a:t>
            </a:r>
            <a:endParaRPr lang="ru-RU" sz="390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Рисунок 7" descr="Logo-on-background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6096000"/>
            <a:ext cx="22129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806D-FFD9-44D1-AEC6-6873F21278C8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СОБЫТИЯ ЗА РУБЕЖОМ</a:t>
            </a:r>
            <a:endParaRPr lang="uk-UA" dirty="0"/>
          </a:p>
        </p:txBody>
      </p:sp>
      <p:pic>
        <p:nvPicPr>
          <p:cNvPr id="9" name="Рисунок 8" descr="Logo-on-background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6096000"/>
            <a:ext cx="22129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48006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000" b="1" dirty="0" err="1" smtClean="0">
                <a:solidFill>
                  <a:srgbClr val="C00000"/>
                </a:solidFill>
              </a:rPr>
              <a:t>СК</a:t>
            </a:r>
            <a:r>
              <a:rPr lang="ru-RU" sz="4000" b="1" dirty="0" smtClean="0">
                <a:solidFill>
                  <a:srgbClr val="C00000"/>
                </a:solidFill>
              </a:rPr>
              <a:t> «ПЕРША» </a:t>
            </a:r>
            <a:endParaRPr lang="en-US" sz="4000" b="1" dirty="0" smtClean="0">
              <a:solidFill>
                <a:srgbClr val="C00000"/>
              </a:solidFill>
            </a:endParaRPr>
          </a:p>
          <a:p>
            <a:r>
              <a:rPr lang="ru-RU" sz="4000" dirty="0" smtClean="0">
                <a:solidFill>
                  <a:srgbClr val="002060"/>
                </a:solidFill>
              </a:rPr>
              <a:t>многие годы сотрудничает в области урегулирования событий с </a:t>
            </a:r>
            <a:r>
              <a:rPr lang="en-US" sz="4000" dirty="0" err="1" smtClean="0">
                <a:solidFill>
                  <a:srgbClr val="C00000"/>
                </a:solidFill>
              </a:rPr>
              <a:t>Interschaden</a:t>
            </a:r>
            <a:r>
              <a:rPr lang="ru-RU" sz="4000" dirty="0" smtClean="0">
                <a:solidFill>
                  <a:srgbClr val="002060"/>
                </a:solidFill>
              </a:rPr>
              <a:t> (Германия), </a:t>
            </a:r>
            <a:r>
              <a:rPr lang="en-US" sz="4000" dirty="0" smtClean="0">
                <a:solidFill>
                  <a:srgbClr val="C00000"/>
                </a:solidFill>
              </a:rPr>
              <a:t>Interfides</a:t>
            </a:r>
            <a:r>
              <a:rPr lang="ru-RU" sz="4000" dirty="0" smtClean="0">
                <a:solidFill>
                  <a:srgbClr val="002060"/>
                </a:solidFill>
              </a:rPr>
              <a:t> (Италия, Румыния)</a:t>
            </a:r>
            <a:r>
              <a:rPr lang="en-US" sz="4000" dirty="0" smtClean="0">
                <a:solidFill>
                  <a:srgbClr val="002060"/>
                </a:solidFill>
              </a:rPr>
              <a:t>,</a:t>
            </a:r>
            <a:r>
              <a:rPr lang="ru-RU" sz="4000" dirty="0" smtClean="0">
                <a:solidFill>
                  <a:srgbClr val="002060"/>
                </a:solidFill>
              </a:rPr>
              <a:t> </a:t>
            </a:r>
            <a:r>
              <a:rPr lang="en-US" sz="4000" dirty="0" err="1" smtClean="0">
                <a:solidFill>
                  <a:srgbClr val="C00000"/>
                </a:solidFill>
              </a:rPr>
              <a:t>Uniqa</a:t>
            </a:r>
            <a:r>
              <a:rPr lang="en-US" sz="4000" dirty="0" smtClean="0">
                <a:solidFill>
                  <a:srgbClr val="002060"/>
                </a:solidFill>
              </a:rPr>
              <a:t> (</a:t>
            </a:r>
            <a:r>
              <a:rPr lang="ru-RU" sz="4000" dirty="0" smtClean="0">
                <a:solidFill>
                  <a:srgbClr val="002060"/>
                </a:solidFill>
              </a:rPr>
              <a:t>Польша</a:t>
            </a:r>
            <a:r>
              <a:rPr lang="en-US" sz="4000" dirty="0" smtClean="0">
                <a:solidFill>
                  <a:srgbClr val="002060"/>
                </a:solidFill>
              </a:rPr>
              <a:t>)</a:t>
            </a:r>
            <a:r>
              <a:rPr lang="ru-RU" sz="4000" dirty="0" smtClean="0">
                <a:solidFill>
                  <a:srgbClr val="002060"/>
                </a:solidFill>
              </a:rPr>
              <a:t>;</a:t>
            </a:r>
          </a:p>
          <a:p>
            <a:r>
              <a:rPr lang="ru-RU" sz="4000" dirty="0" smtClean="0">
                <a:solidFill>
                  <a:srgbClr val="002060"/>
                </a:solidFill>
              </a:rPr>
              <a:t>имеет тесные контакты со страховыми компания стран членов системы «Зеленая карта»  </a:t>
            </a:r>
          </a:p>
          <a:p>
            <a:pPr>
              <a:buNone/>
            </a:pPr>
            <a:endParaRPr lang="ru-RU" sz="4000" dirty="0" smtClean="0">
              <a:solidFill>
                <a:srgbClr val="002060"/>
              </a:solidFill>
            </a:endParaRPr>
          </a:p>
          <a:p>
            <a:pPr algn="ctr">
              <a:buNone/>
            </a:pPr>
            <a:endParaRPr lang="uk-UA" sz="4000" dirty="0">
              <a:solidFill>
                <a:srgbClr val="00206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806D-FFD9-44D1-AEC6-6873F21278C8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СОБЫТИЯ ЗА РУБЕЖОМ</a:t>
            </a:r>
            <a:endParaRPr lang="uk-UA" dirty="0"/>
          </a:p>
        </p:txBody>
      </p:sp>
      <p:pic>
        <p:nvPicPr>
          <p:cNvPr id="9" name="Рисунок 8" descr="Logo-on-background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6096000"/>
            <a:ext cx="22129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48006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000" b="1" dirty="0" err="1" smtClean="0">
                <a:solidFill>
                  <a:srgbClr val="C00000"/>
                </a:solidFill>
              </a:rPr>
              <a:t>СК</a:t>
            </a:r>
            <a:r>
              <a:rPr lang="ru-RU" sz="4000" b="1" dirty="0" smtClean="0">
                <a:solidFill>
                  <a:srgbClr val="C00000"/>
                </a:solidFill>
              </a:rPr>
              <a:t> «ПЕРША» </a:t>
            </a:r>
            <a:endParaRPr lang="en-US" sz="4000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sz="4000" dirty="0" smtClean="0">
                <a:solidFill>
                  <a:srgbClr val="002060"/>
                </a:solidFill>
              </a:rPr>
              <a:t>Заключила договор о сотрудничестве с </a:t>
            </a:r>
            <a:r>
              <a:rPr lang="en-US" sz="4000" dirty="0" smtClean="0">
                <a:solidFill>
                  <a:srgbClr val="C00000"/>
                </a:solidFill>
              </a:rPr>
              <a:t>VAN </a:t>
            </a:r>
            <a:r>
              <a:rPr lang="en-US" sz="4000" dirty="0" err="1" smtClean="0">
                <a:solidFill>
                  <a:srgbClr val="C00000"/>
                </a:solidFill>
              </a:rPr>
              <a:t>AMEYDE</a:t>
            </a:r>
            <a:r>
              <a:rPr lang="en-US" sz="4000" dirty="0" smtClean="0">
                <a:solidFill>
                  <a:srgbClr val="C00000"/>
                </a:solidFill>
              </a:rPr>
              <a:t> GROUP</a:t>
            </a:r>
            <a:r>
              <a:rPr lang="ru-RU" sz="4000" dirty="0" smtClean="0">
                <a:solidFill>
                  <a:srgbClr val="C00000"/>
                </a:solidFill>
              </a:rPr>
              <a:t> </a:t>
            </a:r>
            <a:r>
              <a:rPr lang="ru-RU" sz="4000" dirty="0" smtClean="0">
                <a:solidFill>
                  <a:srgbClr val="002060"/>
                </a:solidFill>
              </a:rPr>
              <a:t>(предоставляющей услуги по всему миру, в т.ч.</a:t>
            </a:r>
            <a:r>
              <a:rPr lang="en-US" sz="4000" dirty="0" smtClean="0">
                <a:solidFill>
                  <a:srgbClr val="002060"/>
                </a:solidFill>
              </a:rPr>
              <a:t> </a:t>
            </a:r>
            <a:r>
              <a:rPr lang="ru-RU" sz="4000" dirty="0" smtClean="0">
                <a:solidFill>
                  <a:srgbClr val="002060"/>
                </a:solidFill>
              </a:rPr>
              <a:t>в области оценки размера ущерба нанесенного грузу при перевозке автомобильным транспортом)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806D-FFD9-44D1-AEC6-6873F21278C8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ПРОБЛЕМЫ ПЕРЕВОЗЧИКОВ</a:t>
            </a:r>
            <a:endParaRPr lang="uk-UA" dirty="0"/>
          </a:p>
        </p:txBody>
      </p:sp>
      <p:pic>
        <p:nvPicPr>
          <p:cNvPr id="9" name="Рисунок 8" descr="Logo-on-background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6096000"/>
            <a:ext cx="22129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71600"/>
            <a:ext cx="9144000" cy="54102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000" dirty="0" smtClean="0">
                <a:solidFill>
                  <a:srgbClr val="002060"/>
                </a:solidFill>
              </a:rPr>
              <a:t>		</a:t>
            </a:r>
            <a:r>
              <a:rPr lang="ru-RU" sz="3600" dirty="0" smtClean="0">
                <a:solidFill>
                  <a:srgbClr val="002060"/>
                </a:solidFill>
              </a:rPr>
              <a:t>Согласно требований законодательства </a:t>
            </a:r>
            <a:r>
              <a:rPr lang="ru-RU" sz="3600" dirty="0" err="1" smtClean="0">
                <a:solidFill>
                  <a:srgbClr val="002060"/>
                </a:solidFill>
              </a:rPr>
              <a:t>РБ</a:t>
            </a:r>
            <a:r>
              <a:rPr lang="ru-RU" sz="3600" dirty="0" smtClean="0">
                <a:solidFill>
                  <a:srgbClr val="002060"/>
                </a:solidFill>
              </a:rPr>
              <a:t> и РФ, Потерпевший обязан обращаться за компенсацией в представительство страховой компании исключительно на территории РФ или </a:t>
            </a:r>
            <a:r>
              <a:rPr lang="ru-RU" sz="3600" dirty="0" err="1" smtClean="0">
                <a:solidFill>
                  <a:srgbClr val="002060"/>
                </a:solidFill>
              </a:rPr>
              <a:t>РБ</a:t>
            </a:r>
            <a:r>
              <a:rPr lang="ru-RU" sz="3600" dirty="0" smtClean="0">
                <a:solidFill>
                  <a:srgbClr val="002060"/>
                </a:solidFill>
              </a:rPr>
              <a:t>. Обращение с территории другой страны (</a:t>
            </a:r>
            <a:r>
              <a:rPr lang="ru-RU" sz="3600" dirty="0" smtClean="0">
                <a:solidFill>
                  <a:srgbClr val="002060"/>
                </a:solidFill>
              </a:rPr>
              <a:t>У</a:t>
            </a:r>
            <a:r>
              <a:rPr lang="ru-RU" sz="3600" dirty="0" smtClean="0">
                <a:solidFill>
                  <a:srgbClr val="002060"/>
                </a:solidFill>
              </a:rPr>
              <a:t>краины) не допускается.</a:t>
            </a:r>
            <a:endParaRPr lang="ru-RU" sz="3600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uk-UA" sz="4000" dirty="0">
              <a:solidFill>
                <a:srgbClr val="00206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806D-FFD9-44D1-AEC6-6873F21278C8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ИНИЦИАТИВА </a:t>
            </a:r>
            <a:r>
              <a:rPr lang="ru-RU" dirty="0" err="1" smtClean="0"/>
              <a:t>СК</a:t>
            </a:r>
            <a:r>
              <a:rPr lang="ru-RU" dirty="0" smtClean="0"/>
              <a:t> “ПЕРША”</a:t>
            </a:r>
            <a:endParaRPr lang="ru-RU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Разрешить принимать документы от потерпевшего(-их), проводить осмотр поврежденного имущества, с последующей передачей собранных проверенного пакета документов страховщику страны происшествия (РФ и </a:t>
            </a:r>
            <a:r>
              <a:rPr lang="ru-RU" sz="3600" b="1" dirty="0" err="1" smtClean="0">
                <a:solidFill>
                  <a:srgbClr val="002060"/>
                </a:solidFill>
              </a:rPr>
              <a:t>РБ</a:t>
            </a:r>
            <a:r>
              <a:rPr lang="ru-RU" sz="3600" b="1" dirty="0" smtClean="0">
                <a:solidFill>
                  <a:srgbClr val="002060"/>
                </a:solidFill>
              </a:rPr>
              <a:t>).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Инициатива поддержана </a:t>
            </a:r>
            <a:r>
              <a:rPr lang="ru-RU" sz="3600" b="1" dirty="0" err="1" smtClean="0">
                <a:solidFill>
                  <a:srgbClr val="C00000"/>
                </a:solidFill>
              </a:rPr>
              <a:t>МТСБУ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Logo-on-background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6096000"/>
            <a:ext cx="22129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806D-FFD9-44D1-AEC6-6873F21278C8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Продолжение действия программы защиты</a:t>
            </a:r>
            <a:r>
              <a:rPr lang="ru-RU" dirty="0" smtClean="0">
                <a:solidFill>
                  <a:srgbClr val="002060"/>
                </a:solidFill>
              </a:rPr>
              <a:t> по отношению к Перевозчикам - членам </a:t>
            </a:r>
            <a:r>
              <a:rPr lang="ru-RU" dirty="0" err="1" smtClean="0">
                <a:solidFill>
                  <a:srgbClr val="002060"/>
                </a:solidFill>
              </a:rPr>
              <a:t>АсМАП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на транспортные средства на которые выписаны годовые полиса «Зеленая карта», а также заключены договора страхования </a:t>
            </a:r>
            <a:r>
              <a:rPr lang="ru-RU" dirty="0" err="1" smtClean="0">
                <a:solidFill>
                  <a:srgbClr val="002060"/>
                </a:solidFill>
              </a:rPr>
              <a:t>ЦМР</a:t>
            </a:r>
            <a:r>
              <a:rPr lang="ru-RU" dirty="0" smtClean="0">
                <a:solidFill>
                  <a:srgbClr val="002060"/>
                </a:solidFill>
              </a:rPr>
              <a:t> или КАСКО </a:t>
            </a:r>
            <a:r>
              <a:rPr lang="ru-RU" dirty="0" err="1" smtClean="0">
                <a:solidFill>
                  <a:srgbClr val="002060"/>
                </a:solidFill>
              </a:rPr>
              <a:t>СК</a:t>
            </a:r>
            <a:r>
              <a:rPr lang="ru-RU" dirty="0" smtClean="0">
                <a:solidFill>
                  <a:srgbClr val="002060"/>
                </a:solidFill>
              </a:rPr>
              <a:t> «ПЕРША»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БЕСПЛАТНО</a:t>
            </a:r>
          </a:p>
          <a:p>
            <a:pPr algn="ctr"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6" name="Рисунок 5" descr="Logo-on-background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6096000"/>
            <a:ext cx="22129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90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ПРОГРАММА “ЗАЩИТА ЗА РУБЕЖОМ” В 2014 ГОДУ</a:t>
            </a:r>
            <a:endParaRPr lang="ru-RU" sz="390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806D-FFD9-44D1-AEC6-6873F21278C8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ПРОБЛЕМЫ ПЕРЕВОЗЧИКОВ</a:t>
            </a:r>
            <a:endParaRPr lang="uk-UA" dirty="0"/>
          </a:p>
        </p:txBody>
      </p:sp>
      <p:pic>
        <p:nvPicPr>
          <p:cNvPr id="9" name="Рисунок 8" descr="Logo-on-background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6096000"/>
            <a:ext cx="22129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71600"/>
            <a:ext cx="9144000" cy="5410200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Проблемы возникающие на месте происшествия и затраты на их ликвидацию;</a:t>
            </a:r>
          </a:p>
          <a:p>
            <a:r>
              <a:rPr lang="ru-RU" sz="4000" dirty="0" smtClean="0">
                <a:solidFill>
                  <a:srgbClr val="C00000"/>
                </a:solidFill>
              </a:rPr>
              <a:t>Проблемы с компенсацией ущерба нанесенного транспортному средству, перевозимому грузу, коммерческие потери.</a:t>
            </a:r>
          </a:p>
          <a:p>
            <a:pPr>
              <a:buNone/>
            </a:pPr>
            <a:endParaRPr lang="uk-UA" sz="4000" dirty="0">
              <a:solidFill>
                <a:srgbClr val="00206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806D-FFD9-44D1-AEC6-6873F21278C8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Расширение базы участников программы за счет Перевозчиков </a:t>
            </a:r>
            <a:r>
              <a:rPr lang="ru-RU" dirty="0" smtClean="0">
                <a:solidFill>
                  <a:srgbClr val="C00000"/>
                </a:solidFill>
              </a:rPr>
              <a:t>не имеющим право </a:t>
            </a:r>
            <a:r>
              <a:rPr lang="ru-RU" dirty="0" smtClean="0">
                <a:solidFill>
                  <a:srgbClr val="002060"/>
                </a:solidFill>
              </a:rPr>
              <a:t>на бесплатное обслуживание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Продажа карточек участника программы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Предоставление помощи в получении возмещения прямых и коммерческих убытков на платной основе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6" name="Рисунок 5" descr="Logo-on-background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6096000"/>
            <a:ext cx="22129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90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ПРОГРАММА “ЗАЩИТА ЗА РУБЕЖОМ” В 2014 ГОДУ</a:t>
            </a:r>
            <a:endParaRPr lang="ru-RU" sz="390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806D-FFD9-44D1-AEC6-6873F21278C8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4"/>
          <p:cNvSpPr>
            <a:spLocks noGrp="1"/>
          </p:cNvSpPr>
          <p:nvPr>
            <p:ph idx="1"/>
          </p:nvPr>
        </p:nvSpPr>
        <p:spPr>
          <a:xfrm>
            <a:off x="0" y="609600"/>
            <a:ext cx="9144000" cy="4800600"/>
          </a:xfrm>
        </p:spPr>
        <p:txBody>
          <a:bodyPr>
            <a:noAutofit/>
          </a:bodyPr>
          <a:lstStyle/>
          <a:p>
            <a:pPr algn="ctr">
              <a:buNone/>
            </a:pPr>
            <a:endParaRPr lang="uk-UA" sz="4000" b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uk-UA" sz="4000" b="1" dirty="0" err="1" smtClean="0">
                <a:solidFill>
                  <a:srgbClr val="C00000"/>
                </a:solidFill>
              </a:rPr>
              <a:t>СК</a:t>
            </a:r>
            <a:r>
              <a:rPr lang="uk-UA" sz="4000" b="1" dirty="0" smtClean="0">
                <a:solidFill>
                  <a:srgbClr val="C00000"/>
                </a:solidFill>
              </a:rPr>
              <a:t> “ПЕРША”</a:t>
            </a:r>
          </a:p>
          <a:p>
            <a:pPr algn="ctr">
              <a:buNone/>
            </a:pPr>
            <a:r>
              <a:rPr lang="ru-RU" sz="4000" dirty="0" smtClean="0">
                <a:solidFill>
                  <a:srgbClr val="002060"/>
                </a:solidFill>
              </a:rPr>
              <a:t>ввела в действие</a:t>
            </a:r>
          </a:p>
          <a:p>
            <a:pPr algn="ctr">
              <a:buNone/>
            </a:pPr>
            <a:r>
              <a:rPr lang="ru-RU" sz="4000" u="sng" dirty="0" smtClean="0">
                <a:solidFill>
                  <a:srgbClr val="002060"/>
                </a:solidFill>
              </a:rPr>
              <a:t> ПРОГРАММУ</a:t>
            </a:r>
            <a:br>
              <a:rPr lang="ru-RU" sz="4000" u="sng" dirty="0" smtClean="0">
                <a:solidFill>
                  <a:srgbClr val="002060"/>
                </a:solidFill>
              </a:rPr>
            </a:br>
            <a:r>
              <a:rPr lang="ru-RU" sz="4000" dirty="0" smtClean="0">
                <a:solidFill>
                  <a:srgbClr val="C00000"/>
                </a:solidFill>
              </a:rPr>
              <a:t>“ЗАЩИТА ИНТЕРЕСОВ АВТОПЕРЕВОЗЧИКОВ УКРАИНЫ ЗА РУБЕЖОМ”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9" name="Рисунок 8" descr="Logo-on-background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6096000"/>
            <a:ext cx="22129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Прямоугольник 4"/>
          <p:cNvSpPr/>
          <p:nvPr/>
        </p:nvSpPr>
        <p:spPr>
          <a:xfrm>
            <a:off x="2133600" y="58674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r>
              <a:rPr lang="uk-UA" b="1" dirty="0" smtClean="0">
                <a:solidFill>
                  <a:srgbClr val="002060"/>
                </a:solidFill>
              </a:rPr>
              <a:t>ПРИ ПОДДЕРЖКЕ</a:t>
            </a:r>
          </a:p>
          <a:p>
            <a:pPr algn="ctr">
              <a:buNone/>
            </a:pPr>
            <a:r>
              <a:rPr lang="uk-UA" b="1" dirty="0" smtClean="0">
                <a:solidFill>
                  <a:srgbClr val="002060"/>
                </a:solidFill>
              </a:rPr>
              <a:t>АССОЦИАЦИИ МЕЖДУНАРОДНЫХ АВТОПЕРЕВОЗЧИКОВ УКРАИНЫ</a:t>
            </a:r>
          </a:p>
        </p:txBody>
      </p:sp>
      <p:pic>
        <p:nvPicPr>
          <p:cNvPr id="6" name="Picture 8" descr="AsMAP UA"/>
          <p:cNvPicPr>
            <a:picLocks noChangeAspect="1" noChangeArrowheads="1"/>
          </p:cNvPicPr>
          <p:nvPr/>
        </p:nvPicPr>
        <p:blipFill>
          <a:blip r:embed="rId4" cstate="print"/>
          <a:srcRect r="43590"/>
          <a:stretch>
            <a:fillRect/>
          </a:stretch>
        </p:blipFill>
        <p:spPr bwMode="auto">
          <a:xfrm>
            <a:off x="1143000" y="6019800"/>
            <a:ext cx="1142999" cy="467590"/>
          </a:xfrm>
          <a:prstGeom prst="ellipse">
            <a:avLst/>
          </a:prstGeom>
          <a:noFill/>
        </p:spPr>
      </p:pic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90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 01 ЯНВАРЯ 2013 ГОДА</a:t>
            </a:r>
            <a:endParaRPr lang="ru-RU" sz="390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806D-FFD9-44D1-AEC6-6873F21278C8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52400" y="1600200"/>
            <a:ext cx="8991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u="sng" dirty="0" smtClean="0">
                <a:solidFill>
                  <a:schemeClr val="accent1">
                    <a:lumMod val="50000"/>
                  </a:schemeClr>
                </a:solidFill>
              </a:rPr>
              <a:t>ЗАЩИТА ПРЕДОСТАВЛЯЕТСЯ:</a:t>
            </a:r>
          </a:p>
          <a:p>
            <a:pPr algn="ctr">
              <a:buNone/>
            </a:pPr>
            <a:endParaRPr lang="ru-RU" b="1" u="sng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C00000"/>
                </a:solidFill>
              </a:rPr>
              <a:t>В СТРАНАХ ЕВРОПЕЙСКОГО СОЮЗА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В РОССИИ, БЕЛАРУСЬ, МОЛДОВЕ</a:t>
            </a:r>
          </a:p>
          <a:p>
            <a:pPr>
              <a:buNone/>
            </a:pPr>
            <a:endParaRPr lang="ru-RU" b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Действие программы по событиям связанным с повреждением груза расширено на территорию Украины 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8" name="Рисунок 7" descr="Logo-on-background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6096000"/>
            <a:ext cx="22129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90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ПРОГРАММА “ЗАЩИТА ЗА РУБЕЖОМ”</a:t>
            </a:r>
            <a:endParaRPr lang="ru-RU" sz="390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806D-FFD9-44D1-AEC6-6873F21278C8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1295400"/>
            <a:ext cx="9144000" cy="4953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u="sng" dirty="0" smtClean="0">
                <a:solidFill>
                  <a:srgbClr val="002060"/>
                </a:solidFill>
              </a:rPr>
              <a:t>ПРОГРАММА ПРЕДУСМАТРИВАЕТ:</a:t>
            </a:r>
          </a:p>
          <a:p>
            <a:pPr>
              <a:buNone/>
            </a:pPr>
            <a:r>
              <a:rPr lang="ru-RU" b="1" spc="-150" dirty="0" smtClean="0">
                <a:solidFill>
                  <a:srgbClr val="C00000"/>
                </a:solidFill>
              </a:rPr>
              <a:t>БАЗОВЫЙ ПАКЕТ </a:t>
            </a:r>
          </a:p>
          <a:p>
            <a:r>
              <a:rPr lang="ru-RU" b="1" spc="-150" dirty="0" smtClean="0">
                <a:solidFill>
                  <a:srgbClr val="002060"/>
                </a:solidFill>
              </a:rPr>
              <a:t>неотложная помощь на месте события</a:t>
            </a:r>
          </a:p>
          <a:p>
            <a:pPr>
              <a:buNone/>
            </a:pPr>
            <a:r>
              <a:rPr lang="ru-RU" b="1" spc="-150" dirty="0" smtClean="0">
                <a:solidFill>
                  <a:srgbClr val="C00000"/>
                </a:solidFill>
              </a:rPr>
              <a:t>ПАКЕТ «ЗОЛОТАЯ КАРТА» </a:t>
            </a:r>
          </a:p>
          <a:p>
            <a:r>
              <a:rPr lang="ru-RU" b="1" spc="-150" dirty="0" smtClean="0">
                <a:solidFill>
                  <a:srgbClr val="002060"/>
                </a:solidFill>
              </a:rPr>
              <a:t>неотложная помощь на месте события</a:t>
            </a:r>
          </a:p>
          <a:p>
            <a:r>
              <a:rPr lang="ru-RU" b="1" spc="-150" dirty="0" smtClean="0">
                <a:solidFill>
                  <a:srgbClr val="C00000"/>
                </a:solidFill>
              </a:rPr>
              <a:t>компенсация затрат в пределах лимита </a:t>
            </a:r>
            <a:r>
              <a:rPr lang="ru-RU" b="1" spc="-150" dirty="0" smtClean="0">
                <a:solidFill>
                  <a:srgbClr val="F74021"/>
                </a:solidFill>
              </a:rPr>
              <a:t> </a:t>
            </a:r>
          </a:p>
          <a:p>
            <a:r>
              <a:rPr lang="ru-RU" b="1" spc="-150" dirty="0" smtClean="0">
                <a:solidFill>
                  <a:srgbClr val="002060"/>
                </a:solidFill>
              </a:rPr>
              <a:t>помощь в получении компенсации прямых и коммерческих убытков </a:t>
            </a:r>
          </a:p>
        </p:txBody>
      </p:sp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90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ПРОГРАММА “ЗАЩИТА ЗА РУБЕЖОМ”</a:t>
            </a:r>
            <a:endParaRPr lang="ru-RU" sz="390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Рисунок 7" descr="Logo-on-background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6096000"/>
            <a:ext cx="22129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806D-FFD9-44D1-AEC6-6873F21278C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Logo-on-background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6096000"/>
            <a:ext cx="22129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60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ПРОГРАММА “ЗАЩИТА ЗА РУБЕЖОМ”</a:t>
            </a:r>
            <a:r>
              <a:rPr lang="en-US" sz="360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360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60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БАЗОВЫЙ ПАКЕТ</a:t>
            </a:r>
            <a:endParaRPr lang="ru-RU" sz="360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Содержимое 10"/>
          <p:cNvSpPr>
            <a:spLocks noGrp="1"/>
          </p:cNvSpPr>
          <p:nvPr>
            <p:ph idx="1"/>
          </p:nvPr>
        </p:nvSpPr>
        <p:spPr>
          <a:xfrm>
            <a:off x="0" y="1828800"/>
            <a:ext cx="9144000" cy="30480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Услуги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Базового пакета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бесплатно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предоставляются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algn="ctr"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членам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</a:rPr>
              <a:t>АсМАП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на транспортные средства на которые есть на момент события действующие </a:t>
            </a:r>
            <a:r>
              <a:rPr lang="ru-RU" b="1" dirty="0" smtClean="0">
                <a:solidFill>
                  <a:srgbClr val="C00000"/>
                </a:solidFill>
              </a:rPr>
              <a:t>годовые полиса «Зеленая карта»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выписанные в СК «ПЕРША»</a:t>
            </a:r>
            <a:endParaRPr lang="uk-UA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806D-FFD9-44D1-AEC6-6873F21278C8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latin typeface="Calibri" pitchFamily="34" charset="0"/>
                <a:cs typeface="Calibri" pitchFamily="34" charset="0"/>
              </a:rPr>
              <a:t>ПОДДЕРЖКА В АВАРИЙНЫХ СИТУАЦИЯХ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3600" u="sng" dirty="0" smtClean="0">
                <a:solidFill>
                  <a:srgbClr val="002060"/>
                </a:solidFill>
              </a:rPr>
              <a:t>Страховая компания обеспечивает:</a:t>
            </a:r>
          </a:p>
          <a:p>
            <a:r>
              <a:rPr lang="ru-RU" sz="3600" dirty="0" smtClean="0">
                <a:solidFill>
                  <a:srgbClr val="002060"/>
                </a:solidFill>
              </a:rPr>
              <a:t>Вызов дорожной полиции, спасательных служб;</a:t>
            </a:r>
          </a:p>
          <a:p>
            <a:r>
              <a:rPr lang="ru-RU" sz="3600" dirty="0" smtClean="0">
                <a:solidFill>
                  <a:srgbClr val="C00000"/>
                </a:solidFill>
              </a:rPr>
              <a:t>Выезд аварийного комиссара </a:t>
            </a:r>
            <a:r>
              <a:rPr lang="ru-RU" sz="3600" dirty="0" smtClean="0">
                <a:solidFill>
                  <a:srgbClr val="002060"/>
                </a:solidFill>
              </a:rPr>
              <a:t>и составление протокола осмотра места события</a:t>
            </a:r>
          </a:p>
          <a:p>
            <a:r>
              <a:rPr lang="ru-RU" sz="3600" dirty="0" smtClean="0">
                <a:solidFill>
                  <a:srgbClr val="002060"/>
                </a:solidFill>
              </a:rPr>
              <a:t>Предоставление информации об инфраструктуре региона события;</a:t>
            </a:r>
          </a:p>
          <a:p>
            <a:r>
              <a:rPr lang="ru-RU" sz="3600" dirty="0" smtClean="0">
                <a:solidFill>
                  <a:srgbClr val="C00000"/>
                </a:solidFill>
              </a:rPr>
              <a:t>Языковую поддержку </a:t>
            </a:r>
            <a:r>
              <a:rPr lang="ru-RU" sz="3600" dirty="0" smtClean="0">
                <a:solidFill>
                  <a:srgbClr val="002060"/>
                </a:solidFill>
              </a:rPr>
              <a:t>телефоном;</a:t>
            </a:r>
          </a:p>
        </p:txBody>
      </p:sp>
      <p:pic>
        <p:nvPicPr>
          <p:cNvPr id="4" name="Рисунок 3" descr="Logo-on-background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6096000"/>
            <a:ext cx="22129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806D-FFD9-44D1-AEC6-6873F21278C8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52400" y="1600200"/>
            <a:ext cx="8991600" cy="4525963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ВНЕ ЗАВИСИМОСТИ ОТ ВИНЫ ВОДИТЕЛЯ </a:t>
            </a:r>
            <a:r>
              <a:rPr lang="ru-RU" dirty="0" smtClean="0">
                <a:solidFill>
                  <a:srgbClr val="002060"/>
                </a:solidFill>
              </a:rPr>
              <a:t>ПЕРЕВОЗЧИКА, СТРАХОВАЯ КОМПАНИЯ ОРГАНИЗУЕТ: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Выезд специальной техники со спасения груза (автокраны, подъемники, эвакуаторы, тягачи)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Эвакуацию автомобиля до ближайшей стоянки, СТО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Проживание водителя в мотеле сроком на сутки</a:t>
            </a:r>
          </a:p>
          <a:p>
            <a:pPr>
              <a:buNone/>
            </a:pP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8" name="Рисунок 7" descr="Logo-on-background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6096000"/>
            <a:ext cx="22129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2964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latin typeface="Calibri" pitchFamily="34" charset="0"/>
                <a:cs typeface="Calibri" pitchFamily="34" charset="0"/>
              </a:rPr>
              <a:t>ТЕХНИЧЕСКАЯ ПОМОЩЬ НА ДОРОГАХ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806D-FFD9-44D1-AEC6-6873F21278C8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Logo-on-background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6096000"/>
            <a:ext cx="22129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60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ПРОГРАММА “ЗАЩИТА ЗА РУБЕЖОМ”</a:t>
            </a:r>
            <a:r>
              <a:rPr lang="en-US" sz="360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360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60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ПАКЕТ</a:t>
            </a:r>
            <a:r>
              <a:rPr lang="en-US" sz="360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60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«ЗОЛОТАЯ КАРТА»</a:t>
            </a:r>
            <a:endParaRPr lang="ru-RU" sz="360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Содержимое 10"/>
          <p:cNvSpPr>
            <a:spLocks noGrp="1"/>
          </p:cNvSpPr>
          <p:nvPr>
            <p:ph idx="1"/>
          </p:nvPr>
        </p:nvSpPr>
        <p:spPr>
          <a:xfrm>
            <a:off x="-228600" y="1752600"/>
            <a:ext cx="9372600" cy="40386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Услуги пакета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«Золотая карта» </a:t>
            </a:r>
          </a:p>
          <a:p>
            <a:pPr algn="ctr">
              <a:buNone/>
            </a:pPr>
            <a:r>
              <a:rPr lang="ru-RU" dirty="0" smtClean="0">
                <a:solidFill>
                  <a:srgbClr val="C00000"/>
                </a:solidFill>
              </a:rPr>
              <a:t>бесплатно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предоставляются членам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</a:rPr>
              <a:t>АсМАП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algn="ctr"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на транспортные средства на которые есть на момент события действующие </a:t>
            </a:r>
            <a:r>
              <a:rPr lang="ru-RU" dirty="0" smtClean="0">
                <a:solidFill>
                  <a:srgbClr val="C00000"/>
                </a:solidFill>
              </a:rPr>
              <a:t>годовые полиса «Зеленая карта»,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а также договора страхования </a:t>
            </a:r>
            <a:r>
              <a:rPr lang="ru-RU" dirty="0" smtClean="0">
                <a:solidFill>
                  <a:srgbClr val="C00000"/>
                </a:solidFill>
              </a:rPr>
              <a:t>ЦМР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или КАСКО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выписанные в СК «ПЕРША»</a:t>
            </a:r>
            <a:endParaRPr lang="uk-UA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806D-FFD9-44D1-AEC6-6873F21278C8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6BBEDF2A-3475-4063-A40D-91C6E9DADE0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713</Words>
  <Application>Microsoft Office PowerPoint</Application>
  <PresentationFormat>Экран (4:3)</PresentationFormat>
  <Paragraphs>128</Paragraphs>
  <Slides>20</Slides>
  <Notes>16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Office Theme</vt:lpstr>
      <vt:lpstr>Документ</vt:lpstr>
      <vt:lpstr>ХIV МЕЖДУНАРОДНАЯ КОНФЕРЕНЦИЯ </vt:lpstr>
      <vt:lpstr>ПРОБЛЕМЫ ПЕРЕВОЗЧИКОВ</vt:lpstr>
      <vt:lpstr>С 01 ЯНВАРЯ 2013 ГОДА</vt:lpstr>
      <vt:lpstr>ПРОГРАММА “ЗАЩИТА ЗА РУБЕЖОМ”</vt:lpstr>
      <vt:lpstr>ПРОГРАММА “ЗАЩИТА ЗА РУБЕЖОМ”</vt:lpstr>
      <vt:lpstr>ПРОГРАММА “ЗАЩИТА ЗА РУБЕЖОМ” БАЗОВЫЙ ПАКЕТ</vt:lpstr>
      <vt:lpstr>ПОДДЕРЖКА В АВАРИЙНЫХ СИТУАЦИЯХ</vt:lpstr>
      <vt:lpstr>ТЕХНИЧЕСКАЯ ПОМОЩЬ НА ДОРОГАХ</vt:lpstr>
      <vt:lpstr>ПРОГРАММА “ЗАЩИТА ЗА РУБЕЖОМ” ПАКЕТ «ЗОЛОТАЯ КАРТА»</vt:lpstr>
      <vt:lpstr>ПРОГРАММА “ЗАЩИТА ЗА РУБЕЖОМ” ПАКЕТ «ЗОЛОТАЯ КАРТА»</vt:lpstr>
      <vt:lpstr>КОМПЕНСАЦИЯ ЗАТРАТ</vt:lpstr>
      <vt:lpstr>ПРОГРАММА “ЗАЩИТА ЗА РУБЕЖОМ”</vt:lpstr>
      <vt:lpstr>ПРОГРАММА “ЗАЩИТА ЗА РУБЕЖОМ”</vt:lpstr>
      <vt:lpstr>ПРОГРАММА “ЗАЩИТА ЗА РУБЕЖОМ”</vt:lpstr>
      <vt:lpstr>СОБЫТИЯ ЗА РУБЕЖОМ</vt:lpstr>
      <vt:lpstr>СОБЫТИЯ ЗА РУБЕЖОМ</vt:lpstr>
      <vt:lpstr>ПРОБЛЕМЫ ПЕРЕВОЗЧИКОВ</vt:lpstr>
      <vt:lpstr>ИНИЦИАТИВА СК “ПЕРША”</vt:lpstr>
      <vt:lpstr>ПРОГРАММА “ЗАЩИТА ЗА РУБЕЖОМ” В 2014 ГОДУ</vt:lpstr>
      <vt:lpstr>ПРОГРАММА “ЗАЩИТА ЗА РУБЕЖОМ” В 2014 ГОДУ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modified xsi:type="dcterms:W3CDTF">2013-08-22T14:52:18Z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TC018813429991</vt:lpwstr>
  </property>
</Properties>
</file>