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2" r:id="rId8"/>
    <p:sldId id="264" r:id="rId9"/>
    <p:sldId id="266" r:id="rId10"/>
  </p:sldIdLst>
  <p:sldSz cx="12192000" cy="6858000"/>
  <p:notesSz cx="9144000" cy="6858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81" d="100"/>
          <a:sy n="81" d="100"/>
        </p:scale>
        <p:origin x="-300" y="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3B0EA5-19CE-4FDC-98AE-E8B0D84B167E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0401CA8A-75F2-4726-A07D-F8E3803201EE}">
      <dgm:prSet phldrT="[Текст]" custT="1"/>
      <dgm:spPr/>
      <dgm:t>
        <a:bodyPr/>
        <a:lstStyle/>
        <a:p>
          <a:pPr algn="just"/>
          <a:r>
            <a:rPr lang="ru-RU" sz="1800" dirty="0" smtClean="0">
              <a:solidFill>
                <a:schemeClr val="bg1"/>
              </a:solidFill>
            </a:rPr>
            <a:t>Наблюдать за применением Конвенции. С этой целью ИСМДП, в частности, готовит выборочные обследования, выпускает вопросники, совершает выборочные поездки на места и т.д. Особое внимание уделяется следующим важным областям:</a:t>
          </a:r>
          <a:endParaRPr lang="uk-UA" sz="1800" dirty="0">
            <a:solidFill>
              <a:schemeClr val="bg1"/>
            </a:solidFill>
          </a:endParaRPr>
        </a:p>
      </dgm:t>
    </dgm:pt>
    <dgm:pt modelId="{05597F83-7B6C-4878-ACD2-E4EC4A05D6F7}" type="parTrans" cxnId="{77F4F597-A2CB-480D-912F-8B87B5588FEA}">
      <dgm:prSet/>
      <dgm:spPr/>
      <dgm:t>
        <a:bodyPr/>
        <a:lstStyle/>
        <a:p>
          <a:endParaRPr lang="uk-UA"/>
        </a:p>
      </dgm:t>
    </dgm:pt>
    <dgm:pt modelId="{4EC7DB99-5344-4EF8-A6F9-F24BEDBA90C8}" type="sibTrans" cxnId="{77F4F597-A2CB-480D-912F-8B87B5588FEA}">
      <dgm:prSet/>
      <dgm:spPr/>
      <dgm:t>
        <a:bodyPr/>
        <a:lstStyle/>
        <a:p>
          <a:endParaRPr lang="uk-UA"/>
        </a:p>
      </dgm:t>
    </dgm:pt>
    <dgm:pt modelId="{9CF399DC-7590-4876-94CD-A016BD97CFB3}">
      <dgm:prSet phldrT="[Текст]" custT="1"/>
      <dgm:spPr/>
      <dgm:t>
        <a:bodyPr/>
        <a:lstStyle/>
        <a:p>
          <a:pPr algn="just"/>
          <a:r>
            <a:rPr lang="ru-RU" sz="1400" dirty="0" smtClean="0">
              <a:solidFill>
                <a:schemeClr val="tx1"/>
              </a:solidFill>
            </a:rPr>
            <a:t>соответствие транспортных средств;</a:t>
          </a:r>
          <a:endParaRPr lang="uk-UA" sz="1400" dirty="0">
            <a:solidFill>
              <a:schemeClr val="tx1"/>
            </a:solidFill>
          </a:endParaRPr>
        </a:p>
      </dgm:t>
    </dgm:pt>
    <dgm:pt modelId="{CBC1F78B-FA88-4E71-AF7E-DBA17D818770}" type="parTrans" cxnId="{EBF5987D-D50E-4A51-938D-8922D05CB0E8}">
      <dgm:prSet/>
      <dgm:spPr/>
      <dgm:t>
        <a:bodyPr/>
        <a:lstStyle/>
        <a:p>
          <a:endParaRPr lang="uk-UA"/>
        </a:p>
      </dgm:t>
    </dgm:pt>
    <dgm:pt modelId="{03C1EC6D-36F0-4B14-9C84-056980931971}" type="sibTrans" cxnId="{EBF5987D-D50E-4A51-938D-8922D05CB0E8}">
      <dgm:prSet/>
      <dgm:spPr/>
      <dgm:t>
        <a:bodyPr/>
        <a:lstStyle/>
        <a:p>
          <a:endParaRPr lang="uk-UA"/>
        </a:p>
      </dgm:t>
    </dgm:pt>
    <dgm:pt modelId="{5F4F80BF-C7F7-4C07-84FA-0CDF5DA0D41F}">
      <dgm:prSet phldrT="[Текст]" custT="1"/>
      <dgm:spPr/>
      <dgm:t>
        <a:bodyPr/>
        <a:lstStyle/>
        <a:p>
          <a:pPr algn="just"/>
          <a:r>
            <a:rPr lang="ru-RU" sz="1400" dirty="0" smtClean="0">
              <a:solidFill>
                <a:schemeClr val="tx1"/>
              </a:solidFill>
            </a:rPr>
            <a:t>допуск национальных объединений;</a:t>
          </a:r>
          <a:endParaRPr lang="uk-UA" sz="1400" dirty="0">
            <a:solidFill>
              <a:schemeClr val="tx1"/>
            </a:solidFill>
          </a:endParaRPr>
        </a:p>
      </dgm:t>
    </dgm:pt>
    <dgm:pt modelId="{BA23D67B-86F7-46C1-8782-BC3CC95754BC}" type="parTrans" cxnId="{31CE1134-52A2-40FC-84A5-2CBD2D58E12B}">
      <dgm:prSet/>
      <dgm:spPr/>
      <dgm:t>
        <a:bodyPr/>
        <a:lstStyle/>
        <a:p>
          <a:endParaRPr lang="uk-UA"/>
        </a:p>
      </dgm:t>
    </dgm:pt>
    <dgm:pt modelId="{1F3F1B08-C88D-4C6B-B3B4-2C7AEBB3148E}" type="sibTrans" cxnId="{31CE1134-52A2-40FC-84A5-2CBD2D58E12B}">
      <dgm:prSet/>
      <dgm:spPr/>
      <dgm:t>
        <a:bodyPr/>
        <a:lstStyle/>
        <a:p>
          <a:endParaRPr lang="uk-UA"/>
        </a:p>
      </dgm:t>
    </dgm:pt>
    <dgm:pt modelId="{ADE4AECD-541A-4347-B17A-D5C976915F71}">
      <dgm:prSet phldrT="[Текст]" custT="1"/>
      <dgm:spPr/>
      <dgm:t>
        <a:bodyPr/>
        <a:lstStyle/>
        <a:p>
          <a:pPr algn="l"/>
          <a:r>
            <a:rPr lang="ru-RU" sz="1400" dirty="0" smtClean="0">
              <a:solidFill>
                <a:schemeClr val="tx1"/>
              </a:solidFill>
            </a:rPr>
            <a:t>соответствие процедур прекращения и завершения операций МДП;</a:t>
          </a:r>
          <a:endParaRPr lang="uk-UA" sz="1400" dirty="0">
            <a:solidFill>
              <a:schemeClr val="tx1"/>
            </a:solidFill>
          </a:endParaRPr>
        </a:p>
      </dgm:t>
    </dgm:pt>
    <dgm:pt modelId="{3E4E260A-92FB-434A-B9C0-BDD4E235AA41}" type="parTrans" cxnId="{CE7B1714-215F-4808-8F80-2BC64D48F8BE}">
      <dgm:prSet/>
      <dgm:spPr/>
      <dgm:t>
        <a:bodyPr/>
        <a:lstStyle/>
        <a:p>
          <a:endParaRPr lang="uk-UA"/>
        </a:p>
      </dgm:t>
    </dgm:pt>
    <dgm:pt modelId="{12FC6D0B-1805-4EC5-BD68-21BA8DBAF949}" type="sibTrans" cxnId="{CE7B1714-215F-4808-8F80-2BC64D48F8BE}">
      <dgm:prSet/>
      <dgm:spPr/>
      <dgm:t>
        <a:bodyPr/>
        <a:lstStyle/>
        <a:p>
          <a:endParaRPr lang="uk-UA"/>
        </a:p>
      </dgm:t>
    </dgm:pt>
    <dgm:pt modelId="{2B68AAF7-3DEA-484F-A479-5D73975A559E}">
      <dgm:prSet phldrT="[Текст]" custT="1"/>
      <dgm:spPr/>
      <dgm:t>
        <a:bodyPr/>
        <a:lstStyle/>
        <a:p>
          <a:pPr algn="just"/>
          <a:r>
            <a:rPr lang="ru-RU" sz="1400" dirty="0" smtClean="0">
              <a:solidFill>
                <a:schemeClr val="tx1"/>
              </a:solidFill>
            </a:rPr>
            <a:t>идентификация и преследование лиц, несущих непосредственную ответственность за нарушения системы МДП, и предъявление им требований об уплате;</a:t>
          </a:r>
          <a:endParaRPr lang="uk-UA" sz="1400" dirty="0">
            <a:solidFill>
              <a:schemeClr val="tx1"/>
            </a:solidFill>
          </a:endParaRPr>
        </a:p>
      </dgm:t>
    </dgm:pt>
    <dgm:pt modelId="{CB1A53B4-EF4F-43ED-97AA-7B195DED3C98}" type="parTrans" cxnId="{6B340B47-F2E0-48C5-BC55-D2BF901CA749}">
      <dgm:prSet/>
      <dgm:spPr/>
      <dgm:t>
        <a:bodyPr/>
        <a:lstStyle/>
        <a:p>
          <a:endParaRPr lang="uk-UA"/>
        </a:p>
      </dgm:t>
    </dgm:pt>
    <dgm:pt modelId="{9560887B-C1E7-428D-9BA0-BA4CFC99AC10}" type="sibTrans" cxnId="{6B340B47-F2E0-48C5-BC55-D2BF901CA749}">
      <dgm:prSet/>
      <dgm:spPr/>
      <dgm:t>
        <a:bodyPr/>
        <a:lstStyle/>
        <a:p>
          <a:endParaRPr lang="uk-UA"/>
        </a:p>
      </dgm:t>
    </dgm:pt>
    <dgm:pt modelId="{3EF71361-1D01-4B46-B435-43D30AF7B74D}">
      <dgm:prSet phldrT="[Текст]" custT="1"/>
      <dgm:spPr/>
      <dgm:t>
        <a:bodyPr/>
        <a:lstStyle/>
        <a:p>
          <a:pPr algn="just"/>
          <a:r>
            <a:rPr lang="ru-RU" sz="1400" dirty="0" smtClean="0">
              <a:solidFill>
                <a:schemeClr val="tx1"/>
              </a:solidFill>
            </a:rPr>
            <a:t>лишение права и изъятие разрешения пользоваться процедурой МДП в соответствии со статьей 38 и частью </a:t>
          </a:r>
          <a:r>
            <a:rPr lang="ru-RU" sz="1400" b="1" dirty="0" smtClean="0">
              <a:solidFill>
                <a:schemeClr val="tx1"/>
              </a:solidFill>
            </a:rPr>
            <a:t>II </a:t>
          </a:r>
          <a:r>
            <a:rPr lang="ru-RU" sz="1400" dirty="0" smtClean="0">
              <a:solidFill>
                <a:schemeClr val="tx1"/>
              </a:solidFill>
            </a:rPr>
            <a:t>приложения 9 к Конвенции;</a:t>
          </a:r>
          <a:endParaRPr lang="uk-UA" sz="1400" dirty="0">
            <a:solidFill>
              <a:schemeClr val="tx1"/>
            </a:solidFill>
          </a:endParaRPr>
        </a:p>
      </dgm:t>
    </dgm:pt>
    <dgm:pt modelId="{C7A72034-C0D3-4AF8-981F-7D9816603060}" type="parTrans" cxnId="{B2A42722-2418-4975-BD9E-A43CEE819B6E}">
      <dgm:prSet/>
      <dgm:spPr/>
      <dgm:t>
        <a:bodyPr/>
        <a:lstStyle/>
        <a:p>
          <a:endParaRPr lang="uk-UA"/>
        </a:p>
      </dgm:t>
    </dgm:pt>
    <dgm:pt modelId="{31E2E00A-CB5B-4428-B403-277DE424940C}" type="sibTrans" cxnId="{B2A42722-2418-4975-BD9E-A43CEE819B6E}">
      <dgm:prSet/>
      <dgm:spPr/>
      <dgm:t>
        <a:bodyPr/>
        <a:lstStyle/>
        <a:p>
          <a:endParaRPr lang="uk-UA"/>
        </a:p>
      </dgm:t>
    </dgm:pt>
    <dgm:pt modelId="{EEBE9FD0-30ED-45EF-BC4C-44900FED0736}">
      <dgm:prSet phldrT="[Текст]" custT="1"/>
      <dgm:spPr/>
      <dgm:t>
        <a:bodyPr/>
        <a:lstStyle/>
        <a:p>
          <a:pPr algn="just"/>
          <a:r>
            <a:rPr lang="ru-RU" sz="1400" dirty="0" smtClean="0">
              <a:solidFill>
                <a:schemeClr val="tx1"/>
              </a:solidFill>
            </a:rPr>
            <a:t>осуществление поправок к Конвенции;</a:t>
          </a:r>
          <a:endParaRPr lang="uk-UA" sz="1400" dirty="0">
            <a:solidFill>
              <a:schemeClr val="tx1"/>
            </a:solidFill>
          </a:endParaRPr>
        </a:p>
      </dgm:t>
    </dgm:pt>
    <dgm:pt modelId="{0ED75E09-D9F7-466F-8965-E831419F5BB8}" type="parTrans" cxnId="{1ABEFE0D-7159-4DED-B615-913A51CCFCAF}">
      <dgm:prSet/>
      <dgm:spPr/>
      <dgm:t>
        <a:bodyPr/>
        <a:lstStyle/>
        <a:p>
          <a:endParaRPr lang="uk-UA"/>
        </a:p>
      </dgm:t>
    </dgm:pt>
    <dgm:pt modelId="{AB2BF346-1611-4DCF-BDDF-749D5C175F5D}" type="sibTrans" cxnId="{1ABEFE0D-7159-4DED-B615-913A51CCFCAF}">
      <dgm:prSet/>
      <dgm:spPr/>
      <dgm:t>
        <a:bodyPr/>
        <a:lstStyle/>
        <a:p>
          <a:endParaRPr lang="uk-UA"/>
        </a:p>
      </dgm:t>
    </dgm:pt>
    <dgm:pt modelId="{EFADD3E2-877B-4840-86EE-542934D9BE33}">
      <dgm:prSet phldrT="[Текст]" custT="1"/>
      <dgm:spPr/>
      <dgm:t>
        <a:bodyPr/>
        <a:lstStyle/>
        <a:p>
          <a:pPr algn="just"/>
          <a:r>
            <a:rPr lang="ru-RU" sz="1400" dirty="0" smtClean="0">
              <a:solidFill>
                <a:schemeClr val="tx1"/>
              </a:solidFill>
            </a:rPr>
            <a:t>соответствие текстов Конвенции и приложений к ней на трех официальных языках;</a:t>
          </a:r>
          <a:endParaRPr lang="uk-UA" sz="1400" dirty="0">
            <a:solidFill>
              <a:schemeClr val="tx1"/>
            </a:solidFill>
          </a:endParaRPr>
        </a:p>
      </dgm:t>
    </dgm:pt>
    <dgm:pt modelId="{30F54486-CEF3-4423-92CD-A16515A46131}" type="parTrans" cxnId="{EA5741AF-AC88-462A-853E-B6455C0CB862}">
      <dgm:prSet/>
      <dgm:spPr/>
      <dgm:t>
        <a:bodyPr/>
        <a:lstStyle/>
        <a:p>
          <a:endParaRPr lang="uk-UA"/>
        </a:p>
      </dgm:t>
    </dgm:pt>
    <dgm:pt modelId="{1DB763F9-120A-4E71-AA9F-3818D7AD05AD}" type="sibTrans" cxnId="{EA5741AF-AC88-462A-853E-B6455C0CB862}">
      <dgm:prSet/>
      <dgm:spPr/>
      <dgm:t>
        <a:bodyPr/>
        <a:lstStyle/>
        <a:p>
          <a:endParaRPr lang="uk-UA"/>
        </a:p>
      </dgm:t>
    </dgm:pt>
    <dgm:pt modelId="{463978A2-BAAD-4B39-914D-147B8DDC30A4}">
      <dgm:prSet phldrT="[Текст]" custT="1"/>
      <dgm:spPr/>
      <dgm:t>
        <a:bodyPr/>
        <a:lstStyle/>
        <a:p>
          <a:pPr algn="just"/>
          <a:r>
            <a:rPr lang="ru-RU" sz="1400" dirty="0" smtClean="0">
              <a:solidFill>
                <a:schemeClr val="tx1"/>
              </a:solidFill>
            </a:rPr>
            <a:t>соответствие текстов Конвенции и приложений к ней на трех официальных языках;</a:t>
          </a:r>
          <a:endParaRPr lang="uk-UA" sz="1400" dirty="0">
            <a:solidFill>
              <a:schemeClr val="tx1"/>
            </a:solidFill>
          </a:endParaRPr>
        </a:p>
      </dgm:t>
    </dgm:pt>
    <dgm:pt modelId="{3F198370-A435-45C7-9B14-85880AA1121C}" type="parTrans" cxnId="{2F71BB2D-6E26-4F24-B02F-1A7360E2A5A5}">
      <dgm:prSet/>
      <dgm:spPr/>
      <dgm:t>
        <a:bodyPr/>
        <a:lstStyle/>
        <a:p>
          <a:endParaRPr lang="uk-UA"/>
        </a:p>
      </dgm:t>
    </dgm:pt>
    <dgm:pt modelId="{61025B22-0897-4212-91D0-DDF902827C13}" type="sibTrans" cxnId="{2F71BB2D-6E26-4F24-B02F-1A7360E2A5A5}">
      <dgm:prSet/>
      <dgm:spPr/>
      <dgm:t>
        <a:bodyPr/>
        <a:lstStyle/>
        <a:p>
          <a:endParaRPr lang="uk-UA"/>
        </a:p>
      </dgm:t>
    </dgm:pt>
    <dgm:pt modelId="{2AF49D79-CC0A-4552-9CB0-65205C21EA28}">
      <dgm:prSet phldrT="[Текст]" custT="1"/>
      <dgm:spPr/>
      <dgm:t>
        <a:bodyPr/>
        <a:lstStyle/>
        <a:p>
          <a:pPr algn="just"/>
          <a:r>
            <a:rPr lang="ru-RU" sz="1400" dirty="0" smtClean="0">
              <a:solidFill>
                <a:schemeClr val="tx1"/>
              </a:solidFill>
            </a:rPr>
            <a:t>соответствие новых мер контроля, принимаемых Договаривающимися сторонами (статья 42-бис);</a:t>
          </a:r>
          <a:endParaRPr lang="uk-UA" sz="1400" dirty="0">
            <a:solidFill>
              <a:schemeClr val="tx1"/>
            </a:solidFill>
          </a:endParaRPr>
        </a:p>
      </dgm:t>
    </dgm:pt>
    <dgm:pt modelId="{A9B364A5-7278-4351-A583-9234861E7E70}" type="parTrans" cxnId="{885A1904-0B81-4AC2-9AF4-32E1EE97BFCF}">
      <dgm:prSet/>
      <dgm:spPr/>
      <dgm:t>
        <a:bodyPr/>
        <a:lstStyle/>
        <a:p>
          <a:endParaRPr lang="uk-UA"/>
        </a:p>
      </dgm:t>
    </dgm:pt>
    <dgm:pt modelId="{60B9627D-8C4C-45DF-A503-E5B1855DBC99}" type="sibTrans" cxnId="{885A1904-0B81-4AC2-9AF4-32E1EE97BFCF}">
      <dgm:prSet/>
      <dgm:spPr/>
      <dgm:t>
        <a:bodyPr/>
        <a:lstStyle/>
        <a:p>
          <a:endParaRPr lang="uk-UA"/>
        </a:p>
      </dgm:t>
    </dgm:pt>
    <dgm:pt modelId="{46F9554C-04EA-44EF-BC6D-D2714D688303}" type="pres">
      <dgm:prSet presAssocID="{C33B0EA5-19CE-4FDC-98AE-E8B0D84B167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uk-UA"/>
        </a:p>
      </dgm:t>
    </dgm:pt>
    <dgm:pt modelId="{92A88633-DAE1-4C1D-A6A2-201F773CD0C5}" type="pres">
      <dgm:prSet presAssocID="{0401CA8A-75F2-4726-A07D-F8E3803201EE}" presName="root" presStyleCnt="0"/>
      <dgm:spPr/>
    </dgm:pt>
    <dgm:pt modelId="{2F76197E-3A32-4AC3-B4D9-FB4C134E94D6}" type="pres">
      <dgm:prSet presAssocID="{0401CA8A-75F2-4726-A07D-F8E3803201EE}" presName="rootComposite" presStyleCnt="0"/>
      <dgm:spPr/>
    </dgm:pt>
    <dgm:pt modelId="{FF9CF925-2037-446C-8A03-F5F23BE00630}" type="pres">
      <dgm:prSet presAssocID="{0401CA8A-75F2-4726-A07D-F8E3803201EE}" presName="rootText" presStyleLbl="node1" presStyleIdx="0" presStyleCnt="1" custScaleX="1943535" custScaleY="328056" custLinFactNeighborX="1379" custLinFactNeighborY="-24825"/>
      <dgm:spPr/>
      <dgm:t>
        <a:bodyPr/>
        <a:lstStyle/>
        <a:p>
          <a:endParaRPr lang="uk-UA"/>
        </a:p>
      </dgm:t>
    </dgm:pt>
    <dgm:pt modelId="{1AC4968C-1E30-4154-BC3C-09AD1E992264}" type="pres">
      <dgm:prSet presAssocID="{0401CA8A-75F2-4726-A07D-F8E3803201EE}" presName="rootConnector" presStyleLbl="node1" presStyleIdx="0" presStyleCnt="1"/>
      <dgm:spPr/>
      <dgm:t>
        <a:bodyPr/>
        <a:lstStyle/>
        <a:p>
          <a:endParaRPr lang="uk-UA"/>
        </a:p>
      </dgm:t>
    </dgm:pt>
    <dgm:pt modelId="{9647CF1E-E81C-4A99-9D62-A6EE3CA2EC12}" type="pres">
      <dgm:prSet presAssocID="{0401CA8A-75F2-4726-A07D-F8E3803201EE}" presName="childShape" presStyleCnt="0"/>
      <dgm:spPr/>
    </dgm:pt>
    <dgm:pt modelId="{7E4FFD27-5623-468F-98E3-916DD272C4E4}" type="pres">
      <dgm:prSet presAssocID="{CBC1F78B-FA88-4E71-AF7E-DBA17D818770}" presName="Name13" presStyleLbl="parChTrans1D2" presStyleIdx="0" presStyleCnt="9"/>
      <dgm:spPr/>
      <dgm:t>
        <a:bodyPr/>
        <a:lstStyle/>
        <a:p>
          <a:endParaRPr lang="uk-UA"/>
        </a:p>
      </dgm:t>
    </dgm:pt>
    <dgm:pt modelId="{A7A0A911-CA62-44D7-9BAC-58DD86394C83}" type="pres">
      <dgm:prSet presAssocID="{9CF399DC-7590-4876-94CD-A016BD97CFB3}" presName="childText" presStyleLbl="bgAcc1" presStyleIdx="0" presStyleCnt="9" custScaleX="1941883" custScaleY="14076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16430E6-EC81-49D6-9354-838DB013343D}" type="pres">
      <dgm:prSet presAssocID="{BA23D67B-86F7-46C1-8782-BC3CC95754BC}" presName="Name13" presStyleLbl="parChTrans1D2" presStyleIdx="1" presStyleCnt="9"/>
      <dgm:spPr/>
      <dgm:t>
        <a:bodyPr/>
        <a:lstStyle/>
        <a:p>
          <a:endParaRPr lang="uk-UA"/>
        </a:p>
      </dgm:t>
    </dgm:pt>
    <dgm:pt modelId="{47768E92-C5DE-4ED1-95CE-4CC4CB8E50E7}" type="pres">
      <dgm:prSet presAssocID="{5F4F80BF-C7F7-4C07-84FA-0CDF5DA0D41F}" presName="childText" presStyleLbl="bgAcc1" presStyleIdx="1" presStyleCnt="9" custScaleX="1941883" custScaleY="14076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17C7E2B-9152-436D-AE77-856A145BC1B9}" type="pres">
      <dgm:prSet presAssocID="{3E4E260A-92FB-434A-B9C0-BDD4E235AA41}" presName="Name13" presStyleLbl="parChTrans1D2" presStyleIdx="2" presStyleCnt="9"/>
      <dgm:spPr/>
      <dgm:t>
        <a:bodyPr/>
        <a:lstStyle/>
        <a:p>
          <a:endParaRPr lang="uk-UA"/>
        </a:p>
      </dgm:t>
    </dgm:pt>
    <dgm:pt modelId="{8869BFD7-D565-4BB7-A59A-5D93E78ABF4B}" type="pres">
      <dgm:prSet presAssocID="{ADE4AECD-541A-4347-B17A-D5C976915F71}" presName="childText" presStyleLbl="bgAcc1" presStyleIdx="2" presStyleCnt="9" custScaleX="1941883" custScaleY="14076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BFF8368-F43B-4710-8121-537DB84B3A17}" type="pres">
      <dgm:prSet presAssocID="{CB1A53B4-EF4F-43ED-97AA-7B195DED3C98}" presName="Name13" presStyleLbl="parChTrans1D2" presStyleIdx="3" presStyleCnt="9"/>
      <dgm:spPr/>
      <dgm:t>
        <a:bodyPr/>
        <a:lstStyle/>
        <a:p>
          <a:endParaRPr lang="uk-UA"/>
        </a:p>
      </dgm:t>
    </dgm:pt>
    <dgm:pt modelId="{7DA61415-1786-41D8-898A-9D69118780D3}" type="pres">
      <dgm:prSet presAssocID="{2B68AAF7-3DEA-484F-A479-5D73975A559E}" presName="childText" presStyleLbl="bgAcc1" presStyleIdx="3" presStyleCnt="9" custScaleX="1941883" custScaleY="14076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A457197-A84F-449C-9661-46DA13B379EC}" type="pres">
      <dgm:prSet presAssocID="{C7A72034-C0D3-4AF8-981F-7D9816603060}" presName="Name13" presStyleLbl="parChTrans1D2" presStyleIdx="4" presStyleCnt="9"/>
      <dgm:spPr/>
      <dgm:t>
        <a:bodyPr/>
        <a:lstStyle/>
        <a:p>
          <a:endParaRPr lang="uk-UA"/>
        </a:p>
      </dgm:t>
    </dgm:pt>
    <dgm:pt modelId="{573D9EB6-7C29-480A-8C38-CC4DE95B9DD2}" type="pres">
      <dgm:prSet presAssocID="{3EF71361-1D01-4B46-B435-43D30AF7B74D}" presName="childText" presStyleLbl="bgAcc1" presStyleIdx="4" presStyleCnt="9" custScaleX="1941883" custScaleY="14076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3CC87A1-2691-4FDA-BF41-11C7A814B031}" type="pres">
      <dgm:prSet presAssocID="{0ED75E09-D9F7-466F-8965-E831419F5BB8}" presName="Name13" presStyleLbl="parChTrans1D2" presStyleIdx="5" presStyleCnt="9"/>
      <dgm:spPr/>
      <dgm:t>
        <a:bodyPr/>
        <a:lstStyle/>
        <a:p>
          <a:endParaRPr lang="uk-UA"/>
        </a:p>
      </dgm:t>
    </dgm:pt>
    <dgm:pt modelId="{8FD75200-9B9F-4440-8383-8BA4FE5ED798}" type="pres">
      <dgm:prSet presAssocID="{EEBE9FD0-30ED-45EF-BC4C-44900FED0736}" presName="childText" presStyleLbl="bgAcc1" presStyleIdx="5" presStyleCnt="9" custScaleX="1941883" custScaleY="14076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8E02CA8-A88B-409B-A457-2DF9CD94FB54}" type="pres">
      <dgm:prSet presAssocID="{30F54486-CEF3-4423-92CD-A16515A46131}" presName="Name13" presStyleLbl="parChTrans1D2" presStyleIdx="6" presStyleCnt="9"/>
      <dgm:spPr/>
      <dgm:t>
        <a:bodyPr/>
        <a:lstStyle/>
        <a:p>
          <a:endParaRPr lang="uk-UA"/>
        </a:p>
      </dgm:t>
    </dgm:pt>
    <dgm:pt modelId="{F3DAB8F5-8B60-4676-9F0D-1AF5F01877C7}" type="pres">
      <dgm:prSet presAssocID="{EFADD3E2-877B-4840-86EE-542934D9BE33}" presName="childText" presStyleLbl="bgAcc1" presStyleIdx="6" presStyleCnt="9" custScaleX="1941883" custScaleY="14076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3C4AEB5-64E3-4E39-BCFC-3C459359742C}" type="pres">
      <dgm:prSet presAssocID="{3F198370-A435-45C7-9B14-85880AA1121C}" presName="Name13" presStyleLbl="parChTrans1D2" presStyleIdx="7" presStyleCnt="9"/>
      <dgm:spPr/>
      <dgm:t>
        <a:bodyPr/>
        <a:lstStyle/>
        <a:p>
          <a:endParaRPr lang="uk-UA"/>
        </a:p>
      </dgm:t>
    </dgm:pt>
    <dgm:pt modelId="{409665A6-EA61-4777-A641-E9A196A63A7E}" type="pres">
      <dgm:prSet presAssocID="{463978A2-BAAD-4B39-914D-147B8DDC30A4}" presName="childText" presStyleLbl="bgAcc1" presStyleIdx="7" presStyleCnt="9" custScaleX="1941883" custScaleY="14076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7A63BAE-1B30-4563-9677-2C93E38F10EF}" type="pres">
      <dgm:prSet presAssocID="{A9B364A5-7278-4351-A583-9234861E7E70}" presName="Name13" presStyleLbl="parChTrans1D2" presStyleIdx="8" presStyleCnt="9"/>
      <dgm:spPr/>
      <dgm:t>
        <a:bodyPr/>
        <a:lstStyle/>
        <a:p>
          <a:endParaRPr lang="uk-UA"/>
        </a:p>
      </dgm:t>
    </dgm:pt>
    <dgm:pt modelId="{D0D9FF02-DEAF-468B-B5C1-8DE28A2E8563}" type="pres">
      <dgm:prSet presAssocID="{2AF49D79-CC0A-4552-9CB0-65205C21EA28}" presName="childText" presStyleLbl="bgAcc1" presStyleIdx="8" presStyleCnt="9" custScaleX="1941883" custScaleY="14076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98B230A0-8D13-4EA3-81D6-DE6385F585A8}" type="presOf" srcId="{0ED75E09-D9F7-466F-8965-E831419F5BB8}" destId="{D3CC87A1-2691-4FDA-BF41-11C7A814B031}" srcOrd="0" destOrd="0" presId="urn:microsoft.com/office/officeart/2005/8/layout/hierarchy3"/>
    <dgm:cxn modelId="{2899EB6F-4CFE-4F3C-9A47-4F2C2A480231}" type="presOf" srcId="{2AF49D79-CC0A-4552-9CB0-65205C21EA28}" destId="{D0D9FF02-DEAF-468B-B5C1-8DE28A2E8563}" srcOrd="0" destOrd="0" presId="urn:microsoft.com/office/officeart/2005/8/layout/hierarchy3"/>
    <dgm:cxn modelId="{77F4F597-A2CB-480D-912F-8B87B5588FEA}" srcId="{C33B0EA5-19CE-4FDC-98AE-E8B0D84B167E}" destId="{0401CA8A-75F2-4726-A07D-F8E3803201EE}" srcOrd="0" destOrd="0" parTransId="{05597F83-7B6C-4878-ACD2-E4EC4A05D6F7}" sibTransId="{4EC7DB99-5344-4EF8-A6F9-F24BEDBA90C8}"/>
    <dgm:cxn modelId="{2F71BB2D-6E26-4F24-B02F-1A7360E2A5A5}" srcId="{0401CA8A-75F2-4726-A07D-F8E3803201EE}" destId="{463978A2-BAAD-4B39-914D-147B8DDC30A4}" srcOrd="7" destOrd="0" parTransId="{3F198370-A435-45C7-9B14-85880AA1121C}" sibTransId="{61025B22-0897-4212-91D0-DDF902827C13}"/>
    <dgm:cxn modelId="{89CEC6FC-37AF-430D-9F50-BFA6C5E9C10D}" type="presOf" srcId="{EFADD3E2-877B-4840-86EE-542934D9BE33}" destId="{F3DAB8F5-8B60-4676-9F0D-1AF5F01877C7}" srcOrd="0" destOrd="0" presId="urn:microsoft.com/office/officeart/2005/8/layout/hierarchy3"/>
    <dgm:cxn modelId="{885A1904-0B81-4AC2-9AF4-32E1EE97BFCF}" srcId="{0401CA8A-75F2-4726-A07D-F8E3803201EE}" destId="{2AF49D79-CC0A-4552-9CB0-65205C21EA28}" srcOrd="8" destOrd="0" parTransId="{A9B364A5-7278-4351-A583-9234861E7E70}" sibTransId="{60B9627D-8C4C-45DF-A503-E5B1855DBC99}"/>
    <dgm:cxn modelId="{A725F4ED-6897-48FE-B91F-E0934EBF364B}" type="presOf" srcId="{CBC1F78B-FA88-4E71-AF7E-DBA17D818770}" destId="{7E4FFD27-5623-468F-98E3-916DD272C4E4}" srcOrd="0" destOrd="0" presId="urn:microsoft.com/office/officeart/2005/8/layout/hierarchy3"/>
    <dgm:cxn modelId="{EBF5987D-D50E-4A51-938D-8922D05CB0E8}" srcId="{0401CA8A-75F2-4726-A07D-F8E3803201EE}" destId="{9CF399DC-7590-4876-94CD-A016BD97CFB3}" srcOrd="0" destOrd="0" parTransId="{CBC1F78B-FA88-4E71-AF7E-DBA17D818770}" sibTransId="{03C1EC6D-36F0-4B14-9C84-056980931971}"/>
    <dgm:cxn modelId="{3A5C28C0-A17D-40D4-854D-CBD62D1549ED}" type="presOf" srcId="{ADE4AECD-541A-4347-B17A-D5C976915F71}" destId="{8869BFD7-D565-4BB7-A59A-5D93E78ABF4B}" srcOrd="0" destOrd="0" presId="urn:microsoft.com/office/officeart/2005/8/layout/hierarchy3"/>
    <dgm:cxn modelId="{6B340B47-F2E0-48C5-BC55-D2BF901CA749}" srcId="{0401CA8A-75F2-4726-A07D-F8E3803201EE}" destId="{2B68AAF7-3DEA-484F-A479-5D73975A559E}" srcOrd="3" destOrd="0" parTransId="{CB1A53B4-EF4F-43ED-97AA-7B195DED3C98}" sibTransId="{9560887B-C1E7-428D-9BA0-BA4CFC99AC10}"/>
    <dgm:cxn modelId="{1ABEFE0D-7159-4DED-B615-913A51CCFCAF}" srcId="{0401CA8A-75F2-4726-A07D-F8E3803201EE}" destId="{EEBE9FD0-30ED-45EF-BC4C-44900FED0736}" srcOrd="5" destOrd="0" parTransId="{0ED75E09-D9F7-466F-8965-E831419F5BB8}" sibTransId="{AB2BF346-1611-4DCF-BDDF-749D5C175F5D}"/>
    <dgm:cxn modelId="{1BD6EC5C-445F-4D28-A773-0939130CB7D6}" type="presOf" srcId="{BA23D67B-86F7-46C1-8782-BC3CC95754BC}" destId="{516430E6-EC81-49D6-9354-838DB013343D}" srcOrd="0" destOrd="0" presId="urn:microsoft.com/office/officeart/2005/8/layout/hierarchy3"/>
    <dgm:cxn modelId="{FB7B26DB-2E92-4D54-B97A-81531F5076D5}" type="presOf" srcId="{5F4F80BF-C7F7-4C07-84FA-0CDF5DA0D41F}" destId="{47768E92-C5DE-4ED1-95CE-4CC4CB8E50E7}" srcOrd="0" destOrd="0" presId="urn:microsoft.com/office/officeart/2005/8/layout/hierarchy3"/>
    <dgm:cxn modelId="{2A82E69F-97D1-459E-9191-F742F75EAFDC}" type="presOf" srcId="{A9B364A5-7278-4351-A583-9234861E7E70}" destId="{57A63BAE-1B30-4563-9677-2C93E38F10EF}" srcOrd="0" destOrd="0" presId="urn:microsoft.com/office/officeart/2005/8/layout/hierarchy3"/>
    <dgm:cxn modelId="{5655AC1B-DE47-4327-A148-088354504F6F}" type="presOf" srcId="{30F54486-CEF3-4423-92CD-A16515A46131}" destId="{A8E02CA8-A88B-409B-A457-2DF9CD94FB54}" srcOrd="0" destOrd="0" presId="urn:microsoft.com/office/officeart/2005/8/layout/hierarchy3"/>
    <dgm:cxn modelId="{B2A42722-2418-4975-BD9E-A43CEE819B6E}" srcId="{0401CA8A-75F2-4726-A07D-F8E3803201EE}" destId="{3EF71361-1D01-4B46-B435-43D30AF7B74D}" srcOrd="4" destOrd="0" parTransId="{C7A72034-C0D3-4AF8-981F-7D9816603060}" sibTransId="{31E2E00A-CB5B-4428-B403-277DE424940C}"/>
    <dgm:cxn modelId="{BF65BF23-3688-4152-B641-129C9092B403}" type="presOf" srcId="{EEBE9FD0-30ED-45EF-BC4C-44900FED0736}" destId="{8FD75200-9B9F-4440-8383-8BA4FE5ED798}" srcOrd="0" destOrd="0" presId="urn:microsoft.com/office/officeart/2005/8/layout/hierarchy3"/>
    <dgm:cxn modelId="{08349498-F05F-4442-9FF7-F39A40CAA1FA}" type="presOf" srcId="{2B68AAF7-3DEA-484F-A479-5D73975A559E}" destId="{7DA61415-1786-41D8-898A-9D69118780D3}" srcOrd="0" destOrd="0" presId="urn:microsoft.com/office/officeart/2005/8/layout/hierarchy3"/>
    <dgm:cxn modelId="{BAA14548-11FE-47CD-BF93-E69C7916D673}" type="presOf" srcId="{9CF399DC-7590-4876-94CD-A016BD97CFB3}" destId="{A7A0A911-CA62-44D7-9BAC-58DD86394C83}" srcOrd="0" destOrd="0" presId="urn:microsoft.com/office/officeart/2005/8/layout/hierarchy3"/>
    <dgm:cxn modelId="{AD2351C1-7ADC-45DF-BE24-BF126AF01986}" type="presOf" srcId="{463978A2-BAAD-4B39-914D-147B8DDC30A4}" destId="{409665A6-EA61-4777-A641-E9A196A63A7E}" srcOrd="0" destOrd="0" presId="urn:microsoft.com/office/officeart/2005/8/layout/hierarchy3"/>
    <dgm:cxn modelId="{96F86874-03E7-47BD-AD5C-809CFE7A7F61}" type="presOf" srcId="{0401CA8A-75F2-4726-A07D-F8E3803201EE}" destId="{FF9CF925-2037-446C-8A03-F5F23BE00630}" srcOrd="0" destOrd="0" presId="urn:microsoft.com/office/officeart/2005/8/layout/hierarchy3"/>
    <dgm:cxn modelId="{B9D41A80-FCF7-48D8-98B5-B11BEFCB5890}" type="presOf" srcId="{3F198370-A435-45C7-9B14-85880AA1121C}" destId="{93C4AEB5-64E3-4E39-BCFC-3C459359742C}" srcOrd="0" destOrd="0" presId="urn:microsoft.com/office/officeart/2005/8/layout/hierarchy3"/>
    <dgm:cxn modelId="{8B37A9F2-52C0-4ABF-90D5-88B036B2DD4D}" type="presOf" srcId="{0401CA8A-75F2-4726-A07D-F8E3803201EE}" destId="{1AC4968C-1E30-4154-BC3C-09AD1E992264}" srcOrd="1" destOrd="0" presId="urn:microsoft.com/office/officeart/2005/8/layout/hierarchy3"/>
    <dgm:cxn modelId="{EA5741AF-AC88-462A-853E-B6455C0CB862}" srcId="{0401CA8A-75F2-4726-A07D-F8E3803201EE}" destId="{EFADD3E2-877B-4840-86EE-542934D9BE33}" srcOrd="6" destOrd="0" parTransId="{30F54486-CEF3-4423-92CD-A16515A46131}" sibTransId="{1DB763F9-120A-4E71-AA9F-3818D7AD05AD}"/>
    <dgm:cxn modelId="{CE7B1714-215F-4808-8F80-2BC64D48F8BE}" srcId="{0401CA8A-75F2-4726-A07D-F8E3803201EE}" destId="{ADE4AECD-541A-4347-B17A-D5C976915F71}" srcOrd="2" destOrd="0" parTransId="{3E4E260A-92FB-434A-B9C0-BDD4E235AA41}" sibTransId="{12FC6D0B-1805-4EC5-BD68-21BA8DBAF949}"/>
    <dgm:cxn modelId="{07E298F3-4C76-49D0-86A4-C6DC9EAE6A6F}" type="presOf" srcId="{3E4E260A-92FB-434A-B9C0-BDD4E235AA41}" destId="{017C7E2B-9152-436D-AE77-856A145BC1B9}" srcOrd="0" destOrd="0" presId="urn:microsoft.com/office/officeart/2005/8/layout/hierarchy3"/>
    <dgm:cxn modelId="{31CE1134-52A2-40FC-84A5-2CBD2D58E12B}" srcId="{0401CA8A-75F2-4726-A07D-F8E3803201EE}" destId="{5F4F80BF-C7F7-4C07-84FA-0CDF5DA0D41F}" srcOrd="1" destOrd="0" parTransId="{BA23D67B-86F7-46C1-8782-BC3CC95754BC}" sibTransId="{1F3F1B08-C88D-4C6B-B3B4-2C7AEBB3148E}"/>
    <dgm:cxn modelId="{47579306-AD36-4D60-A0A6-D253FC61E29C}" type="presOf" srcId="{3EF71361-1D01-4B46-B435-43D30AF7B74D}" destId="{573D9EB6-7C29-480A-8C38-CC4DE95B9DD2}" srcOrd="0" destOrd="0" presId="urn:microsoft.com/office/officeart/2005/8/layout/hierarchy3"/>
    <dgm:cxn modelId="{77E85F1E-B955-42EA-A69A-7D0CCA4546F8}" type="presOf" srcId="{C7A72034-C0D3-4AF8-981F-7D9816603060}" destId="{3A457197-A84F-449C-9661-46DA13B379EC}" srcOrd="0" destOrd="0" presId="urn:microsoft.com/office/officeart/2005/8/layout/hierarchy3"/>
    <dgm:cxn modelId="{E5C68472-618A-49FB-AF72-C31A885BDC33}" type="presOf" srcId="{C33B0EA5-19CE-4FDC-98AE-E8B0D84B167E}" destId="{46F9554C-04EA-44EF-BC6D-D2714D688303}" srcOrd="0" destOrd="0" presId="urn:microsoft.com/office/officeart/2005/8/layout/hierarchy3"/>
    <dgm:cxn modelId="{A5C73033-2423-4C77-8140-A069B5B16E55}" type="presOf" srcId="{CB1A53B4-EF4F-43ED-97AA-7B195DED3C98}" destId="{FBFF8368-F43B-4710-8121-537DB84B3A17}" srcOrd="0" destOrd="0" presId="urn:microsoft.com/office/officeart/2005/8/layout/hierarchy3"/>
    <dgm:cxn modelId="{7CAE7625-F08D-44EF-AAC7-7BF1B40975EF}" type="presParOf" srcId="{46F9554C-04EA-44EF-BC6D-D2714D688303}" destId="{92A88633-DAE1-4C1D-A6A2-201F773CD0C5}" srcOrd="0" destOrd="0" presId="urn:microsoft.com/office/officeart/2005/8/layout/hierarchy3"/>
    <dgm:cxn modelId="{664C6CD7-AEFC-42AB-ABA4-72396CF76C4A}" type="presParOf" srcId="{92A88633-DAE1-4C1D-A6A2-201F773CD0C5}" destId="{2F76197E-3A32-4AC3-B4D9-FB4C134E94D6}" srcOrd="0" destOrd="0" presId="urn:microsoft.com/office/officeart/2005/8/layout/hierarchy3"/>
    <dgm:cxn modelId="{1F0F3E01-DFE8-4E47-B2EF-2D5FB46B043E}" type="presParOf" srcId="{2F76197E-3A32-4AC3-B4D9-FB4C134E94D6}" destId="{FF9CF925-2037-446C-8A03-F5F23BE00630}" srcOrd="0" destOrd="0" presId="urn:microsoft.com/office/officeart/2005/8/layout/hierarchy3"/>
    <dgm:cxn modelId="{110314A8-F3B6-460B-973E-4614ECF13BDE}" type="presParOf" srcId="{2F76197E-3A32-4AC3-B4D9-FB4C134E94D6}" destId="{1AC4968C-1E30-4154-BC3C-09AD1E992264}" srcOrd="1" destOrd="0" presId="urn:microsoft.com/office/officeart/2005/8/layout/hierarchy3"/>
    <dgm:cxn modelId="{2B0CC576-41CC-411A-86BF-29FD3B0311F1}" type="presParOf" srcId="{92A88633-DAE1-4C1D-A6A2-201F773CD0C5}" destId="{9647CF1E-E81C-4A99-9D62-A6EE3CA2EC12}" srcOrd="1" destOrd="0" presId="urn:microsoft.com/office/officeart/2005/8/layout/hierarchy3"/>
    <dgm:cxn modelId="{B7F410A8-D670-4D69-B8B3-406753CFE3CD}" type="presParOf" srcId="{9647CF1E-E81C-4A99-9D62-A6EE3CA2EC12}" destId="{7E4FFD27-5623-468F-98E3-916DD272C4E4}" srcOrd="0" destOrd="0" presId="urn:microsoft.com/office/officeart/2005/8/layout/hierarchy3"/>
    <dgm:cxn modelId="{C26196BB-48DC-48AF-9F7C-CCD18A8E86AA}" type="presParOf" srcId="{9647CF1E-E81C-4A99-9D62-A6EE3CA2EC12}" destId="{A7A0A911-CA62-44D7-9BAC-58DD86394C83}" srcOrd="1" destOrd="0" presId="urn:microsoft.com/office/officeart/2005/8/layout/hierarchy3"/>
    <dgm:cxn modelId="{284F5429-8F42-42DB-972E-AD6DA4D2442A}" type="presParOf" srcId="{9647CF1E-E81C-4A99-9D62-A6EE3CA2EC12}" destId="{516430E6-EC81-49D6-9354-838DB013343D}" srcOrd="2" destOrd="0" presId="urn:microsoft.com/office/officeart/2005/8/layout/hierarchy3"/>
    <dgm:cxn modelId="{263F9043-F783-4500-8C9F-07872CCBCA08}" type="presParOf" srcId="{9647CF1E-E81C-4A99-9D62-A6EE3CA2EC12}" destId="{47768E92-C5DE-4ED1-95CE-4CC4CB8E50E7}" srcOrd="3" destOrd="0" presId="urn:microsoft.com/office/officeart/2005/8/layout/hierarchy3"/>
    <dgm:cxn modelId="{4D7E3EBA-90EF-4341-A41A-30FDB5CC19F7}" type="presParOf" srcId="{9647CF1E-E81C-4A99-9D62-A6EE3CA2EC12}" destId="{017C7E2B-9152-436D-AE77-856A145BC1B9}" srcOrd="4" destOrd="0" presId="urn:microsoft.com/office/officeart/2005/8/layout/hierarchy3"/>
    <dgm:cxn modelId="{DAEA7FF0-CB96-4BDC-8151-874CED24FE95}" type="presParOf" srcId="{9647CF1E-E81C-4A99-9D62-A6EE3CA2EC12}" destId="{8869BFD7-D565-4BB7-A59A-5D93E78ABF4B}" srcOrd="5" destOrd="0" presId="urn:microsoft.com/office/officeart/2005/8/layout/hierarchy3"/>
    <dgm:cxn modelId="{36E50CB4-AEA2-4C11-B769-D20047142EF8}" type="presParOf" srcId="{9647CF1E-E81C-4A99-9D62-A6EE3CA2EC12}" destId="{FBFF8368-F43B-4710-8121-537DB84B3A17}" srcOrd="6" destOrd="0" presId="urn:microsoft.com/office/officeart/2005/8/layout/hierarchy3"/>
    <dgm:cxn modelId="{9C949736-5D66-45CB-B676-D9DF56EC1FE3}" type="presParOf" srcId="{9647CF1E-E81C-4A99-9D62-A6EE3CA2EC12}" destId="{7DA61415-1786-41D8-898A-9D69118780D3}" srcOrd="7" destOrd="0" presId="urn:microsoft.com/office/officeart/2005/8/layout/hierarchy3"/>
    <dgm:cxn modelId="{1D450974-7A2F-4663-80E6-F753389C4A74}" type="presParOf" srcId="{9647CF1E-E81C-4A99-9D62-A6EE3CA2EC12}" destId="{3A457197-A84F-449C-9661-46DA13B379EC}" srcOrd="8" destOrd="0" presId="urn:microsoft.com/office/officeart/2005/8/layout/hierarchy3"/>
    <dgm:cxn modelId="{8D5C8912-E63C-4DF2-8F68-1F8813953AED}" type="presParOf" srcId="{9647CF1E-E81C-4A99-9D62-A6EE3CA2EC12}" destId="{573D9EB6-7C29-480A-8C38-CC4DE95B9DD2}" srcOrd="9" destOrd="0" presId="urn:microsoft.com/office/officeart/2005/8/layout/hierarchy3"/>
    <dgm:cxn modelId="{042D13A3-C92F-4323-90AF-9C47BA4D8C59}" type="presParOf" srcId="{9647CF1E-E81C-4A99-9D62-A6EE3CA2EC12}" destId="{D3CC87A1-2691-4FDA-BF41-11C7A814B031}" srcOrd="10" destOrd="0" presId="urn:microsoft.com/office/officeart/2005/8/layout/hierarchy3"/>
    <dgm:cxn modelId="{9DED33DA-FE47-402F-A12A-644E1A9B75FA}" type="presParOf" srcId="{9647CF1E-E81C-4A99-9D62-A6EE3CA2EC12}" destId="{8FD75200-9B9F-4440-8383-8BA4FE5ED798}" srcOrd="11" destOrd="0" presId="urn:microsoft.com/office/officeart/2005/8/layout/hierarchy3"/>
    <dgm:cxn modelId="{2B5748BA-E21D-4F7F-8735-49D2D8002E8A}" type="presParOf" srcId="{9647CF1E-E81C-4A99-9D62-A6EE3CA2EC12}" destId="{A8E02CA8-A88B-409B-A457-2DF9CD94FB54}" srcOrd="12" destOrd="0" presId="urn:microsoft.com/office/officeart/2005/8/layout/hierarchy3"/>
    <dgm:cxn modelId="{BEAAC2C3-F323-4D4E-A3BA-5E092C4230F1}" type="presParOf" srcId="{9647CF1E-E81C-4A99-9D62-A6EE3CA2EC12}" destId="{F3DAB8F5-8B60-4676-9F0D-1AF5F01877C7}" srcOrd="13" destOrd="0" presId="urn:microsoft.com/office/officeart/2005/8/layout/hierarchy3"/>
    <dgm:cxn modelId="{AD6FC01F-EF86-47FB-A749-3173802A8DF4}" type="presParOf" srcId="{9647CF1E-E81C-4A99-9D62-A6EE3CA2EC12}" destId="{93C4AEB5-64E3-4E39-BCFC-3C459359742C}" srcOrd="14" destOrd="0" presId="urn:microsoft.com/office/officeart/2005/8/layout/hierarchy3"/>
    <dgm:cxn modelId="{0850FDF4-C453-4F2B-A6C3-D0F61604B57C}" type="presParOf" srcId="{9647CF1E-E81C-4A99-9D62-A6EE3CA2EC12}" destId="{409665A6-EA61-4777-A641-E9A196A63A7E}" srcOrd="15" destOrd="0" presId="urn:microsoft.com/office/officeart/2005/8/layout/hierarchy3"/>
    <dgm:cxn modelId="{1BBBB41E-2A96-423C-A895-074A8AE2BD6C}" type="presParOf" srcId="{9647CF1E-E81C-4A99-9D62-A6EE3CA2EC12}" destId="{57A63BAE-1B30-4563-9677-2C93E38F10EF}" srcOrd="16" destOrd="0" presId="urn:microsoft.com/office/officeart/2005/8/layout/hierarchy3"/>
    <dgm:cxn modelId="{343CC933-59A9-4793-B261-0CC46F71ACFC}" type="presParOf" srcId="{9647CF1E-E81C-4A99-9D62-A6EE3CA2EC12}" destId="{D0D9FF02-DEAF-468B-B5C1-8DE28A2E8563}" srcOrd="17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D0BCAEA-3B73-4A55-9AC3-59B65323EF8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5D5ADAF7-150C-4B40-A185-E07AD96AE2A1}">
      <dgm:prSet phldrT="[Текст]" custT="1"/>
      <dgm:spPr/>
      <dgm:t>
        <a:bodyPr/>
        <a:lstStyle/>
        <a:p>
          <a:pPr algn="ctr"/>
          <a:r>
            <a:rPr lang="ru-RU" sz="1800" dirty="0" smtClean="0"/>
            <a:t>осуществлять контроль за ценами на книжки МДП с учетом деликатности этой проблемы</a:t>
          </a:r>
          <a:endParaRPr lang="uk-UA" sz="1800" dirty="0"/>
        </a:p>
      </dgm:t>
    </dgm:pt>
    <dgm:pt modelId="{41A4B431-BF15-460A-95F4-D68103ADFA39}" type="parTrans" cxnId="{807512DF-A89C-4FC9-8F05-D5959C235F1E}">
      <dgm:prSet/>
      <dgm:spPr/>
      <dgm:t>
        <a:bodyPr/>
        <a:lstStyle/>
        <a:p>
          <a:endParaRPr lang="uk-UA" sz="1800"/>
        </a:p>
      </dgm:t>
    </dgm:pt>
    <dgm:pt modelId="{8A7210BD-3582-4260-A874-862AB9ED3D2A}" type="sibTrans" cxnId="{807512DF-A89C-4FC9-8F05-D5959C235F1E}">
      <dgm:prSet/>
      <dgm:spPr/>
      <dgm:t>
        <a:bodyPr/>
        <a:lstStyle/>
        <a:p>
          <a:endParaRPr lang="uk-UA" sz="1800"/>
        </a:p>
      </dgm:t>
    </dgm:pt>
    <dgm:pt modelId="{8ABFB9BB-A399-44F0-B76B-BB6E940442E4}">
      <dgm:prSet phldrT="[Текст]" custT="1"/>
      <dgm:spPr/>
      <dgm:t>
        <a:bodyPr/>
        <a:lstStyle/>
        <a:p>
          <a:pPr algn="ctr"/>
          <a:r>
            <a:rPr lang="ru-RU" sz="1800" dirty="0" smtClean="0"/>
            <a:t>Решения ИСМДП исполняются Секретарем МДП, который является одним из сотрудников секретариата Европейской экономической комиссии Организации Объединенных Наций. Секретарю МДП оказывает помощь небольшой секретариат МДП, численность которого определяется Административным комитетом</a:t>
          </a:r>
          <a:endParaRPr lang="uk-UA" sz="1800" dirty="0"/>
        </a:p>
      </dgm:t>
    </dgm:pt>
    <dgm:pt modelId="{195C081B-C2A0-4D61-B9C7-19BE4A7644BB}" type="parTrans" cxnId="{8E1C0627-F001-4B9D-BBCA-FF67F9435280}">
      <dgm:prSet/>
      <dgm:spPr/>
      <dgm:t>
        <a:bodyPr/>
        <a:lstStyle/>
        <a:p>
          <a:endParaRPr lang="uk-UA" sz="1800"/>
        </a:p>
      </dgm:t>
    </dgm:pt>
    <dgm:pt modelId="{2E319B97-EED0-41F2-AC21-751589994F15}" type="sibTrans" cxnId="{8E1C0627-F001-4B9D-BBCA-FF67F9435280}">
      <dgm:prSet/>
      <dgm:spPr/>
      <dgm:t>
        <a:bodyPr/>
        <a:lstStyle/>
        <a:p>
          <a:endParaRPr lang="uk-UA" sz="1800"/>
        </a:p>
      </dgm:t>
    </dgm:pt>
    <dgm:pt modelId="{82AAD12C-D306-4F7E-A3B2-255D05AB7C7F}" type="pres">
      <dgm:prSet presAssocID="{4D0BCAEA-3B73-4A55-9AC3-59B65323EF8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4F287FE6-8589-45A2-8C1B-627564C6F010}" type="pres">
      <dgm:prSet presAssocID="{5D5ADAF7-150C-4B40-A185-E07AD96AE2A1}" presName="parentText" presStyleLbl="node1" presStyleIdx="0" presStyleCnt="2" custScaleX="99400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7DA2BF0-35AF-4A06-B94F-5C8772DD0D27}" type="pres">
      <dgm:prSet presAssocID="{8A7210BD-3582-4260-A874-862AB9ED3D2A}" presName="spacer" presStyleCnt="0"/>
      <dgm:spPr/>
    </dgm:pt>
    <dgm:pt modelId="{F0169931-E469-4D52-A291-DFBE2CB42ED0}" type="pres">
      <dgm:prSet presAssocID="{8ABFB9BB-A399-44F0-B76B-BB6E940442E4}" presName="parentText" presStyleLbl="node1" presStyleIdx="1" presStyleCnt="2" custScaleX="99400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8E1C0627-F001-4B9D-BBCA-FF67F9435280}" srcId="{4D0BCAEA-3B73-4A55-9AC3-59B65323EF86}" destId="{8ABFB9BB-A399-44F0-B76B-BB6E940442E4}" srcOrd="1" destOrd="0" parTransId="{195C081B-C2A0-4D61-B9C7-19BE4A7644BB}" sibTransId="{2E319B97-EED0-41F2-AC21-751589994F15}"/>
    <dgm:cxn modelId="{48EBA265-3B65-4736-93C8-6DDDA4989C4C}" type="presOf" srcId="{8ABFB9BB-A399-44F0-B76B-BB6E940442E4}" destId="{F0169931-E469-4D52-A291-DFBE2CB42ED0}" srcOrd="0" destOrd="0" presId="urn:microsoft.com/office/officeart/2005/8/layout/vList2"/>
    <dgm:cxn modelId="{3647850C-B640-4FB8-BCE1-172251B49F9C}" type="presOf" srcId="{5D5ADAF7-150C-4B40-A185-E07AD96AE2A1}" destId="{4F287FE6-8589-45A2-8C1B-627564C6F010}" srcOrd="0" destOrd="0" presId="urn:microsoft.com/office/officeart/2005/8/layout/vList2"/>
    <dgm:cxn modelId="{807512DF-A89C-4FC9-8F05-D5959C235F1E}" srcId="{4D0BCAEA-3B73-4A55-9AC3-59B65323EF86}" destId="{5D5ADAF7-150C-4B40-A185-E07AD96AE2A1}" srcOrd="0" destOrd="0" parTransId="{41A4B431-BF15-460A-95F4-D68103ADFA39}" sibTransId="{8A7210BD-3582-4260-A874-862AB9ED3D2A}"/>
    <dgm:cxn modelId="{AB260647-E76F-4111-8087-1AC34FF069F7}" type="presOf" srcId="{4D0BCAEA-3B73-4A55-9AC3-59B65323EF86}" destId="{82AAD12C-D306-4F7E-A3B2-255D05AB7C7F}" srcOrd="0" destOrd="0" presId="urn:microsoft.com/office/officeart/2005/8/layout/vList2"/>
    <dgm:cxn modelId="{04F81B79-EB20-44EC-8C8C-7D5C647A1305}" type="presParOf" srcId="{82AAD12C-D306-4F7E-A3B2-255D05AB7C7F}" destId="{4F287FE6-8589-45A2-8C1B-627564C6F010}" srcOrd="0" destOrd="0" presId="urn:microsoft.com/office/officeart/2005/8/layout/vList2"/>
    <dgm:cxn modelId="{9A3B4F6D-9B41-4F3A-81E1-BE09D41E005F}" type="presParOf" srcId="{82AAD12C-D306-4F7E-A3B2-255D05AB7C7F}" destId="{B7DA2BF0-35AF-4A06-B94F-5C8772DD0D27}" srcOrd="1" destOrd="0" presId="urn:microsoft.com/office/officeart/2005/8/layout/vList2"/>
    <dgm:cxn modelId="{77863422-13AF-4A8E-AB01-1D71F6708A16}" type="presParOf" srcId="{82AAD12C-D306-4F7E-A3B2-255D05AB7C7F}" destId="{F0169931-E469-4D52-A291-DFBE2CB42ED0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33B0EA5-19CE-4FDC-98AE-E8B0D84B167E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0401CA8A-75F2-4726-A07D-F8E3803201EE}">
      <dgm:prSet phldrT="[Текст]"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uk-UA" sz="1800" dirty="0" smtClean="0"/>
            <a:t>Состав Исполнительного Совета МДП </a:t>
          </a:r>
          <a:r>
            <a:rPr lang="ru-RU" sz="1800" dirty="0" smtClean="0"/>
            <a:t>(ИСМДП) </a:t>
          </a:r>
        </a:p>
        <a:p>
          <a:pPr algn="ctr"/>
          <a:r>
            <a:rPr lang="ru-RU" sz="1800" dirty="0" smtClean="0"/>
            <a:t>на 2013 – 2014 годы</a:t>
          </a:r>
          <a:endParaRPr lang="uk-UA" sz="1800" dirty="0">
            <a:solidFill>
              <a:schemeClr val="bg1"/>
            </a:solidFill>
          </a:endParaRPr>
        </a:p>
      </dgm:t>
    </dgm:pt>
    <dgm:pt modelId="{05597F83-7B6C-4878-ACD2-E4EC4A05D6F7}" type="parTrans" cxnId="{77F4F597-A2CB-480D-912F-8B87B5588FEA}">
      <dgm:prSet/>
      <dgm:spPr/>
      <dgm:t>
        <a:bodyPr/>
        <a:lstStyle/>
        <a:p>
          <a:endParaRPr lang="uk-UA"/>
        </a:p>
      </dgm:t>
    </dgm:pt>
    <dgm:pt modelId="{4EC7DB99-5344-4EF8-A6F9-F24BEDBA90C8}" type="sibTrans" cxnId="{77F4F597-A2CB-480D-912F-8B87B5588FEA}">
      <dgm:prSet/>
      <dgm:spPr/>
      <dgm:t>
        <a:bodyPr/>
        <a:lstStyle/>
        <a:p>
          <a:endParaRPr lang="uk-UA"/>
        </a:p>
      </dgm:t>
    </dgm:pt>
    <dgm:pt modelId="{9CF399DC-7590-4876-94CD-A016BD97CFB3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ru-RU" sz="1400" dirty="0" smtClean="0">
              <a:solidFill>
                <a:schemeClr val="bg1"/>
              </a:solidFill>
            </a:rPr>
            <a:t>ИТАЛИЯ</a:t>
          </a:r>
          <a:endParaRPr lang="uk-UA" sz="1400" dirty="0">
            <a:solidFill>
              <a:schemeClr val="bg1"/>
            </a:solidFill>
          </a:endParaRPr>
        </a:p>
      </dgm:t>
    </dgm:pt>
    <dgm:pt modelId="{CBC1F78B-FA88-4E71-AF7E-DBA17D818770}" type="parTrans" cxnId="{EBF5987D-D50E-4A51-938D-8922D05CB0E8}">
      <dgm:prSet/>
      <dgm:spPr/>
      <dgm:t>
        <a:bodyPr/>
        <a:lstStyle/>
        <a:p>
          <a:endParaRPr lang="uk-UA"/>
        </a:p>
      </dgm:t>
    </dgm:pt>
    <dgm:pt modelId="{03C1EC6D-36F0-4B14-9C84-056980931971}" type="sibTrans" cxnId="{EBF5987D-D50E-4A51-938D-8922D05CB0E8}">
      <dgm:prSet/>
      <dgm:spPr/>
      <dgm:t>
        <a:bodyPr/>
        <a:lstStyle/>
        <a:p>
          <a:endParaRPr lang="uk-UA"/>
        </a:p>
      </dgm:t>
    </dgm:pt>
    <dgm:pt modelId="{9DD07F61-06D5-49D9-994D-33552F43E0C9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ru-RU" sz="1400" dirty="0" smtClean="0">
              <a:solidFill>
                <a:schemeClr val="bg1"/>
              </a:solidFill>
            </a:rPr>
            <a:t>ТУРЦИЯ</a:t>
          </a:r>
          <a:endParaRPr lang="uk-UA" sz="1400" dirty="0">
            <a:solidFill>
              <a:schemeClr val="bg1"/>
            </a:solidFill>
          </a:endParaRPr>
        </a:p>
      </dgm:t>
    </dgm:pt>
    <dgm:pt modelId="{D8C2BF19-C47B-41B8-BDFC-4BB72ABF77DA}" type="parTrans" cxnId="{CCEA2818-C919-4452-AE97-EC89849ED0F1}">
      <dgm:prSet/>
      <dgm:spPr/>
      <dgm:t>
        <a:bodyPr/>
        <a:lstStyle/>
        <a:p>
          <a:endParaRPr lang="uk-UA"/>
        </a:p>
      </dgm:t>
    </dgm:pt>
    <dgm:pt modelId="{FCEE587F-98EF-436F-B6AC-34DAECBEFFED}" type="sibTrans" cxnId="{CCEA2818-C919-4452-AE97-EC89849ED0F1}">
      <dgm:prSet/>
      <dgm:spPr/>
      <dgm:t>
        <a:bodyPr/>
        <a:lstStyle/>
        <a:p>
          <a:endParaRPr lang="uk-UA"/>
        </a:p>
      </dgm:t>
    </dgm:pt>
    <dgm:pt modelId="{1E7044BE-2E5E-4515-8601-9AF6C289120C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ru-RU" sz="1400" dirty="0" smtClean="0">
              <a:solidFill>
                <a:schemeClr val="bg1"/>
              </a:solidFill>
            </a:rPr>
            <a:t>ПОЛЬША</a:t>
          </a:r>
          <a:endParaRPr lang="uk-UA" sz="1400" dirty="0">
            <a:solidFill>
              <a:schemeClr val="bg1"/>
            </a:solidFill>
          </a:endParaRPr>
        </a:p>
      </dgm:t>
    </dgm:pt>
    <dgm:pt modelId="{274E4B32-C733-4FE4-9289-0352E9A685B2}" type="parTrans" cxnId="{8F102D4F-BDE0-40B1-8E95-F7EE14EF06EA}">
      <dgm:prSet/>
      <dgm:spPr/>
      <dgm:t>
        <a:bodyPr/>
        <a:lstStyle/>
        <a:p>
          <a:endParaRPr lang="uk-UA"/>
        </a:p>
      </dgm:t>
    </dgm:pt>
    <dgm:pt modelId="{6E06FD0D-F468-4B87-BD1D-5351EE9CA28F}" type="sibTrans" cxnId="{8F102D4F-BDE0-40B1-8E95-F7EE14EF06EA}">
      <dgm:prSet/>
      <dgm:spPr/>
      <dgm:t>
        <a:bodyPr/>
        <a:lstStyle/>
        <a:p>
          <a:endParaRPr lang="uk-UA"/>
        </a:p>
      </dgm:t>
    </dgm:pt>
    <dgm:pt modelId="{A90B9281-3B37-47A2-BBEE-BB2B348E4DD3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ru-RU" sz="1400" dirty="0" smtClean="0">
              <a:solidFill>
                <a:schemeClr val="bg1"/>
              </a:solidFill>
            </a:rPr>
            <a:t>ЕВРОПЕЙСКИЙ СОЮЗ</a:t>
          </a:r>
          <a:endParaRPr lang="uk-UA" sz="1400" dirty="0">
            <a:solidFill>
              <a:schemeClr val="bg1"/>
            </a:solidFill>
          </a:endParaRPr>
        </a:p>
      </dgm:t>
    </dgm:pt>
    <dgm:pt modelId="{08946AB0-2AAF-4698-86A4-B0E378F88DE6}" type="parTrans" cxnId="{2A966DB2-8A4A-434C-98F2-BA26AD65760E}">
      <dgm:prSet/>
      <dgm:spPr/>
      <dgm:t>
        <a:bodyPr/>
        <a:lstStyle/>
        <a:p>
          <a:endParaRPr lang="uk-UA"/>
        </a:p>
      </dgm:t>
    </dgm:pt>
    <dgm:pt modelId="{5441912C-E76F-43BA-AC69-EAC9868765E2}" type="sibTrans" cxnId="{2A966DB2-8A4A-434C-98F2-BA26AD65760E}">
      <dgm:prSet/>
      <dgm:spPr/>
      <dgm:t>
        <a:bodyPr/>
        <a:lstStyle/>
        <a:p>
          <a:endParaRPr lang="uk-UA"/>
        </a:p>
      </dgm:t>
    </dgm:pt>
    <dgm:pt modelId="{B91F6E00-26E3-4EAB-80BF-B6932F7B1475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ru-RU" sz="1400" dirty="0" smtClean="0">
              <a:solidFill>
                <a:schemeClr val="bg1"/>
              </a:solidFill>
            </a:rPr>
            <a:t>ФИНЛЯНДИЯ</a:t>
          </a:r>
          <a:endParaRPr lang="uk-UA" sz="1400" dirty="0">
            <a:solidFill>
              <a:schemeClr val="bg1"/>
            </a:solidFill>
          </a:endParaRPr>
        </a:p>
      </dgm:t>
    </dgm:pt>
    <dgm:pt modelId="{4D525E6D-AFDE-493C-AD94-F74E7C74C591}" type="parTrans" cxnId="{A082105B-8A0B-46D2-9017-EF91CB521F1E}">
      <dgm:prSet/>
      <dgm:spPr/>
      <dgm:t>
        <a:bodyPr/>
        <a:lstStyle/>
        <a:p>
          <a:endParaRPr lang="uk-UA"/>
        </a:p>
      </dgm:t>
    </dgm:pt>
    <dgm:pt modelId="{EB14533C-A09D-486C-AB7B-E6E3C70BCAED}" type="sibTrans" cxnId="{A082105B-8A0B-46D2-9017-EF91CB521F1E}">
      <dgm:prSet/>
      <dgm:spPr/>
      <dgm:t>
        <a:bodyPr/>
        <a:lstStyle/>
        <a:p>
          <a:endParaRPr lang="uk-UA"/>
        </a:p>
      </dgm:t>
    </dgm:pt>
    <dgm:pt modelId="{6498A52D-0759-434A-93FF-A7C9864EAA85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ru-RU" sz="1400" dirty="0" smtClean="0">
              <a:solidFill>
                <a:schemeClr val="bg1"/>
              </a:solidFill>
            </a:rPr>
            <a:t>БЕЛАРУСЬ</a:t>
          </a:r>
          <a:endParaRPr lang="uk-UA" sz="1400" dirty="0">
            <a:solidFill>
              <a:schemeClr val="bg1"/>
            </a:solidFill>
          </a:endParaRPr>
        </a:p>
      </dgm:t>
    </dgm:pt>
    <dgm:pt modelId="{79159948-C380-4168-B6C4-30C62B5632F1}" type="parTrans" cxnId="{26F0D43E-502D-47F3-968E-FD31F6A88EBA}">
      <dgm:prSet/>
      <dgm:spPr/>
      <dgm:t>
        <a:bodyPr/>
        <a:lstStyle/>
        <a:p>
          <a:endParaRPr lang="uk-UA"/>
        </a:p>
      </dgm:t>
    </dgm:pt>
    <dgm:pt modelId="{9341B32F-6428-4596-903D-65BBB384FAE0}" type="sibTrans" cxnId="{26F0D43E-502D-47F3-968E-FD31F6A88EBA}">
      <dgm:prSet/>
      <dgm:spPr/>
      <dgm:t>
        <a:bodyPr/>
        <a:lstStyle/>
        <a:p>
          <a:endParaRPr lang="uk-UA"/>
        </a:p>
      </dgm:t>
    </dgm:pt>
    <dgm:pt modelId="{2CF18C19-36FA-4366-AEC2-1AE01A3FCA03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ru-RU" sz="1400" dirty="0" smtClean="0">
              <a:solidFill>
                <a:schemeClr val="bg1"/>
              </a:solidFill>
            </a:rPr>
            <a:t>СЕРБИЯ</a:t>
          </a:r>
          <a:endParaRPr lang="uk-UA" sz="1400" dirty="0">
            <a:solidFill>
              <a:schemeClr val="bg1"/>
            </a:solidFill>
          </a:endParaRPr>
        </a:p>
      </dgm:t>
    </dgm:pt>
    <dgm:pt modelId="{58095EA2-E862-4BB1-A3AF-7DB8510269A8}" type="parTrans" cxnId="{E1E7C11D-77EF-4F59-BD3D-0884084580BC}">
      <dgm:prSet/>
      <dgm:spPr/>
      <dgm:t>
        <a:bodyPr/>
        <a:lstStyle/>
        <a:p>
          <a:endParaRPr lang="uk-UA"/>
        </a:p>
      </dgm:t>
    </dgm:pt>
    <dgm:pt modelId="{37B1E2BB-49D0-4B09-BEC6-C2D297A6AD46}" type="sibTrans" cxnId="{E1E7C11D-77EF-4F59-BD3D-0884084580BC}">
      <dgm:prSet/>
      <dgm:spPr/>
      <dgm:t>
        <a:bodyPr/>
        <a:lstStyle/>
        <a:p>
          <a:endParaRPr lang="uk-UA"/>
        </a:p>
      </dgm:t>
    </dgm:pt>
    <dgm:pt modelId="{E193EF3D-456D-41F2-964A-94DE71997409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ru-RU" sz="1400" dirty="0" smtClean="0">
              <a:solidFill>
                <a:schemeClr val="bg1"/>
              </a:solidFill>
            </a:rPr>
            <a:t>РОССИЙСКАЯ ФЕДЕРАЦИЯ</a:t>
          </a:r>
          <a:endParaRPr lang="uk-UA" sz="1400" dirty="0">
            <a:solidFill>
              <a:schemeClr val="bg1"/>
            </a:solidFill>
          </a:endParaRPr>
        </a:p>
      </dgm:t>
    </dgm:pt>
    <dgm:pt modelId="{D345EF67-7386-4FC2-83A2-19692EDC1EAC}" type="parTrans" cxnId="{CED7ACE0-5316-4B63-BF44-59D1FA45C75B}">
      <dgm:prSet/>
      <dgm:spPr/>
      <dgm:t>
        <a:bodyPr/>
        <a:lstStyle/>
        <a:p>
          <a:endParaRPr lang="uk-UA"/>
        </a:p>
      </dgm:t>
    </dgm:pt>
    <dgm:pt modelId="{0CC7F1C7-52C6-4F29-9BE9-02E809F671E2}" type="sibTrans" cxnId="{CED7ACE0-5316-4B63-BF44-59D1FA45C75B}">
      <dgm:prSet/>
      <dgm:spPr/>
      <dgm:t>
        <a:bodyPr/>
        <a:lstStyle/>
        <a:p>
          <a:endParaRPr lang="uk-UA"/>
        </a:p>
      </dgm:t>
    </dgm:pt>
    <dgm:pt modelId="{F9700DED-7E06-44A8-A120-64016C6100CC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ru-RU" sz="1400" dirty="0" smtClean="0">
              <a:solidFill>
                <a:schemeClr val="bg1"/>
              </a:solidFill>
            </a:rPr>
            <a:t>УКРАИНА</a:t>
          </a:r>
          <a:endParaRPr lang="uk-UA" sz="1400" dirty="0">
            <a:solidFill>
              <a:schemeClr val="bg1"/>
            </a:solidFill>
          </a:endParaRPr>
        </a:p>
      </dgm:t>
    </dgm:pt>
    <dgm:pt modelId="{016ACA92-3CCC-4B1F-A7F6-CFDC26167C2F}" type="parTrans" cxnId="{BE294F3D-D39E-4438-9B61-BF9846F90141}">
      <dgm:prSet/>
      <dgm:spPr/>
      <dgm:t>
        <a:bodyPr/>
        <a:lstStyle/>
        <a:p>
          <a:endParaRPr lang="uk-UA"/>
        </a:p>
      </dgm:t>
    </dgm:pt>
    <dgm:pt modelId="{2BF3599F-053C-4653-A765-E332D9B3431B}" type="sibTrans" cxnId="{BE294F3D-D39E-4438-9B61-BF9846F90141}">
      <dgm:prSet/>
      <dgm:spPr/>
      <dgm:t>
        <a:bodyPr/>
        <a:lstStyle/>
        <a:p>
          <a:endParaRPr lang="uk-UA"/>
        </a:p>
      </dgm:t>
    </dgm:pt>
    <dgm:pt modelId="{46F9554C-04EA-44EF-BC6D-D2714D688303}" type="pres">
      <dgm:prSet presAssocID="{C33B0EA5-19CE-4FDC-98AE-E8B0D84B167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uk-UA"/>
        </a:p>
      </dgm:t>
    </dgm:pt>
    <dgm:pt modelId="{92A88633-DAE1-4C1D-A6A2-201F773CD0C5}" type="pres">
      <dgm:prSet presAssocID="{0401CA8A-75F2-4726-A07D-F8E3803201EE}" presName="root" presStyleCnt="0"/>
      <dgm:spPr/>
    </dgm:pt>
    <dgm:pt modelId="{2F76197E-3A32-4AC3-B4D9-FB4C134E94D6}" type="pres">
      <dgm:prSet presAssocID="{0401CA8A-75F2-4726-A07D-F8E3803201EE}" presName="rootComposite" presStyleCnt="0"/>
      <dgm:spPr/>
    </dgm:pt>
    <dgm:pt modelId="{FF9CF925-2037-446C-8A03-F5F23BE00630}" type="pres">
      <dgm:prSet presAssocID="{0401CA8A-75F2-4726-A07D-F8E3803201EE}" presName="rootText" presStyleLbl="node1" presStyleIdx="0" presStyleCnt="1" custScaleX="759442" custScaleY="328056" custLinFactNeighborY="-8479"/>
      <dgm:spPr/>
      <dgm:t>
        <a:bodyPr/>
        <a:lstStyle/>
        <a:p>
          <a:endParaRPr lang="uk-UA"/>
        </a:p>
      </dgm:t>
    </dgm:pt>
    <dgm:pt modelId="{1AC4968C-1E30-4154-BC3C-09AD1E992264}" type="pres">
      <dgm:prSet presAssocID="{0401CA8A-75F2-4726-A07D-F8E3803201EE}" presName="rootConnector" presStyleLbl="node1" presStyleIdx="0" presStyleCnt="1"/>
      <dgm:spPr/>
      <dgm:t>
        <a:bodyPr/>
        <a:lstStyle/>
        <a:p>
          <a:endParaRPr lang="uk-UA"/>
        </a:p>
      </dgm:t>
    </dgm:pt>
    <dgm:pt modelId="{9647CF1E-E81C-4A99-9D62-A6EE3CA2EC12}" type="pres">
      <dgm:prSet presAssocID="{0401CA8A-75F2-4726-A07D-F8E3803201EE}" presName="childShape" presStyleCnt="0"/>
      <dgm:spPr/>
    </dgm:pt>
    <dgm:pt modelId="{7E4FFD27-5623-468F-98E3-916DD272C4E4}" type="pres">
      <dgm:prSet presAssocID="{CBC1F78B-FA88-4E71-AF7E-DBA17D818770}" presName="Name13" presStyleLbl="parChTrans1D2" presStyleIdx="0" presStyleCnt="9"/>
      <dgm:spPr/>
      <dgm:t>
        <a:bodyPr/>
        <a:lstStyle/>
        <a:p>
          <a:endParaRPr lang="uk-UA"/>
        </a:p>
      </dgm:t>
    </dgm:pt>
    <dgm:pt modelId="{A7A0A911-CA62-44D7-9BAC-58DD86394C83}" type="pres">
      <dgm:prSet presAssocID="{9CF399DC-7590-4876-94CD-A016BD97CFB3}" presName="childText" presStyleLbl="bgAcc1" presStyleIdx="0" presStyleCnt="9" custScaleX="634520" custScaleY="14076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202F6DA-A6E4-4328-BC88-3957E3DAE394}" type="pres">
      <dgm:prSet presAssocID="{D8C2BF19-C47B-41B8-BDFC-4BB72ABF77DA}" presName="Name13" presStyleLbl="parChTrans1D2" presStyleIdx="1" presStyleCnt="9"/>
      <dgm:spPr/>
      <dgm:t>
        <a:bodyPr/>
        <a:lstStyle/>
        <a:p>
          <a:endParaRPr lang="uk-UA"/>
        </a:p>
      </dgm:t>
    </dgm:pt>
    <dgm:pt modelId="{D11299F8-6819-44C6-B5B3-F7D3A5C60B8D}" type="pres">
      <dgm:prSet presAssocID="{9DD07F61-06D5-49D9-994D-33552F43E0C9}" presName="childText" presStyleLbl="bgAcc1" presStyleIdx="1" presStyleCnt="9" custScaleX="63452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9CB6460-43DC-45B3-A1A4-1931186A48E9}" type="pres">
      <dgm:prSet presAssocID="{274E4B32-C733-4FE4-9289-0352E9A685B2}" presName="Name13" presStyleLbl="parChTrans1D2" presStyleIdx="2" presStyleCnt="9"/>
      <dgm:spPr/>
      <dgm:t>
        <a:bodyPr/>
        <a:lstStyle/>
        <a:p>
          <a:endParaRPr lang="uk-UA"/>
        </a:p>
      </dgm:t>
    </dgm:pt>
    <dgm:pt modelId="{AD0564CB-03E8-4BA3-A94F-71F89950107D}" type="pres">
      <dgm:prSet presAssocID="{1E7044BE-2E5E-4515-8601-9AF6C289120C}" presName="childText" presStyleLbl="bgAcc1" presStyleIdx="2" presStyleCnt="9" custScaleX="63452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3A7ED21-BC2A-4F4D-A49E-6B2A862CE634}" type="pres">
      <dgm:prSet presAssocID="{08946AB0-2AAF-4698-86A4-B0E378F88DE6}" presName="Name13" presStyleLbl="parChTrans1D2" presStyleIdx="3" presStyleCnt="9"/>
      <dgm:spPr/>
      <dgm:t>
        <a:bodyPr/>
        <a:lstStyle/>
        <a:p>
          <a:endParaRPr lang="uk-UA"/>
        </a:p>
      </dgm:t>
    </dgm:pt>
    <dgm:pt modelId="{286C7FA8-3765-4C93-8E52-A1DA549CD061}" type="pres">
      <dgm:prSet presAssocID="{A90B9281-3B37-47A2-BBEE-BB2B348E4DD3}" presName="childText" presStyleLbl="bgAcc1" presStyleIdx="3" presStyleCnt="9" custScaleX="63452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F4E7D5D-0FF2-46C0-A404-AE4A09BFDC5C}" type="pres">
      <dgm:prSet presAssocID="{4D525E6D-AFDE-493C-AD94-F74E7C74C591}" presName="Name13" presStyleLbl="parChTrans1D2" presStyleIdx="4" presStyleCnt="9"/>
      <dgm:spPr/>
      <dgm:t>
        <a:bodyPr/>
        <a:lstStyle/>
        <a:p>
          <a:endParaRPr lang="uk-UA"/>
        </a:p>
      </dgm:t>
    </dgm:pt>
    <dgm:pt modelId="{F0430672-3B33-4C2E-AB06-169D8639FD63}" type="pres">
      <dgm:prSet presAssocID="{B91F6E00-26E3-4EAB-80BF-B6932F7B1475}" presName="childText" presStyleLbl="bgAcc1" presStyleIdx="4" presStyleCnt="9" custScaleX="63452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C78BF5E-8F19-408A-A17F-0E1F44C93E79}" type="pres">
      <dgm:prSet presAssocID="{79159948-C380-4168-B6C4-30C62B5632F1}" presName="Name13" presStyleLbl="parChTrans1D2" presStyleIdx="5" presStyleCnt="9"/>
      <dgm:spPr/>
      <dgm:t>
        <a:bodyPr/>
        <a:lstStyle/>
        <a:p>
          <a:endParaRPr lang="uk-UA"/>
        </a:p>
      </dgm:t>
    </dgm:pt>
    <dgm:pt modelId="{EEB93392-13EC-449C-9328-7129CAE142FC}" type="pres">
      <dgm:prSet presAssocID="{6498A52D-0759-434A-93FF-A7C9864EAA85}" presName="childText" presStyleLbl="bgAcc1" presStyleIdx="5" presStyleCnt="9" custScaleX="63452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87D4CA1-9F74-49A2-935A-CABCFA060841}" type="pres">
      <dgm:prSet presAssocID="{58095EA2-E862-4BB1-A3AF-7DB8510269A8}" presName="Name13" presStyleLbl="parChTrans1D2" presStyleIdx="6" presStyleCnt="9"/>
      <dgm:spPr/>
      <dgm:t>
        <a:bodyPr/>
        <a:lstStyle/>
        <a:p>
          <a:endParaRPr lang="uk-UA"/>
        </a:p>
      </dgm:t>
    </dgm:pt>
    <dgm:pt modelId="{67F4F298-9BE7-456E-8DD7-D35180656417}" type="pres">
      <dgm:prSet presAssocID="{2CF18C19-36FA-4366-AEC2-1AE01A3FCA03}" presName="childText" presStyleLbl="bgAcc1" presStyleIdx="6" presStyleCnt="9" custScaleX="63452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B6B419A-C505-401E-841B-49F27456842C}" type="pres">
      <dgm:prSet presAssocID="{D345EF67-7386-4FC2-83A2-19692EDC1EAC}" presName="Name13" presStyleLbl="parChTrans1D2" presStyleIdx="7" presStyleCnt="9"/>
      <dgm:spPr/>
      <dgm:t>
        <a:bodyPr/>
        <a:lstStyle/>
        <a:p>
          <a:endParaRPr lang="uk-UA"/>
        </a:p>
      </dgm:t>
    </dgm:pt>
    <dgm:pt modelId="{D59537F5-4452-49E9-B288-A0E82C284930}" type="pres">
      <dgm:prSet presAssocID="{E193EF3D-456D-41F2-964A-94DE71997409}" presName="childText" presStyleLbl="bgAcc1" presStyleIdx="7" presStyleCnt="9" custScaleX="63452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888C97F-721E-4EE5-8751-1CA8516A5AC2}" type="pres">
      <dgm:prSet presAssocID="{016ACA92-3CCC-4B1F-A7F6-CFDC26167C2F}" presName="Name13" presStyleLbl="parChTrans1D2" presStyleIdx="8" presStyleCnt="9"/>
      <dgm:spPr/>
      <dgm:t>
        <a:bodyPr/>
        <a:lstStyle/>
        <a:p>
          <a:endParaRPr lang="uk-UA"/>
        </a:p>
      </dgm:t>
    </dgm:pt>
    <dgm:pt modelId="{991D3373-8347-4712-9B78-D9D3F845679C}" type="pres">
      <dgm:prSet presAssocID="{F9700DED-7E06-44A8-A120-64016C6100CC}" presName="childText" presStyleLbl="bgAcc1" presStyleIdx="8" presStyleCnt="9" custScaleX="63452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E88C2B6E-E6B1-4C40-9396-8711E5249492}" type="presOf" srcId="{0401CA8A-75F2-4726-A07D-F8E3803201EE}" destId="{FF9CF925-2037-446C-8A03-F5F23BE00630}" srcOrd="0" destOrd="0" presId="urn:microsoft.com/office/officeart/2005/8/layout/hierarchy3"/>
    <dgm:cxn modelId="{B8D7318B-983C-44CE-AD3C-C9599A5642AB}" type="presOf" srcId="{79159948-C380-4168-B6C4-30C62B5632F1}" destId="{9C78BF5E-8F19-408A-A17F-0E1F44C93E79}" srcOrd="0" destOrd="0" presId="urn:microsoft.com/office/officeart/2005/8/layout/hierarchy3"/>
    <dgm:cxn modelId="{77F4F597-A2CB-480D-912F-8B87B5588FEA}" srcId="{C33B0EA5-19CE-4FDC-98AE-E8B0D84B167E}" destId="{0401CA8A-75F2-4726-A07D-F8E3803201EE}" srcOrd="0" destOrd="0" parTransId="{05597F83-7B6C-4878-ACD2-E4EC4A05D6F7}" sibTransId="{4EC7DB99-5344-4EF8-A6F9-F24BEDBA90C8}"/>
    <dgm:cxn modelId="{2C50D698-8324-444A-8858-14EE5E89821D}" type="presOf" srcId="{016ACA92-3CCC-4B1F-A7F6-CFDC26167C2F}" destId="{E888C97F-721E-4EE5-8751-1CA8516A5AC2}" srcOrd="0" destOrd="0" presId="urn:microsoft.com/office/officeart/2005/8/layout/hierarchy3"/>
    <dgm:cxn modelId="{CCEA2818-C919-4452-AE97-EC89849ED0F1}" srcId="{0401CA8A-75F2-4726-A07D-F8E3803201EE}" destId="{9DD07F61-06D5-49D9-994D-33552F43E0C9}" srcOrd="1" destOrd="0" parTransId="{D8C2BF19-C47B-41B8-BDFC-4BB72ABF77DA}" sibTransId="{FCEE587F-98EF-436F-B6AC-34DAECBEFFED}"/>
    <dgm:cxn modelId="{EBF5987D-D50E-4A51-938D-8922D05CB0E8}" srcId="{0401CA8A-75F2-4726-A07D-F8E3803201EE}" destId="{9CF399DC-7590-4876-94CD-A016BD97CFB3}" srcOrd="0" destOrd="0" parTransId="{CBC1F78B-FA88-4E71-AF7E-DBA17D818770}" sibTransId="{03C1EC6D-36F0-4B14-9C84-056980931971}"/>
    <dgm:cxn modelId="{2A966DB2-8A4A-434C-98F2-BA26AD65760E}" srcId="{0401CA8A-75F2-4726-A07D-F8E3803201EE}" destId="{A90B9281-3B37-47A2-BBEE-BB2B348E4DD3}" srcOrd="3" destOrd="0" parTransId="{08946AB0-2AAF-4698-86A4-B0E378F88DE6}" sibTransId="{5441912C-E76F-43BA-AC69-EAC9868765E2}"/>
    <dgm:cxn modelId="{A082105B-8A0B-46D2-9017-EF91CB521F1E}" srcId="{0401CA8A-75F2-4726-A07D-F8E3803201EE}" destId="{B91F6E00-26E3-4EAB-80BF-B6932F7B1475}" srcOrd="4" destOrd="0" parTransId="{4D525E6D-AFDE-493C-AD94-F74E7C74C591}" sibTransId="{EB14533C-A09D-486C-AB7B-E6E3C70BCAED}"/>
    <dgm:cxn modelId="{B4A331B6-1919-4819-9D86-57BAD20AFE36}" type="presOf" srcId="{1E7044BE-2E5E-4515-8601-9AF6C289120C}" destId="{AD0564CB-03E8-4BA3-A94F-71F89950107D}" srcOrd="0" destOrd="0" presId="urn:microsoft.com/office/officeart/2005/8/layout/hierarchy3"/>
    <dgm:cxn modelId="{6F925FC8-C0E2-433C-88FA-B1A8A7EB9A3D}" type="presOf" srcId="{C33B0EA5-19CE-4FDC-98AE-E8B0D84B167E}" destId="{46F9554C-04EA-44EF-BC6D-D2714D688303}" srcOrd="0" destOrd="0" presId="urn:microsoft.com/office/officeart/2005/8/layout/hierarchy3"/>
    <dgm:cxn modelId="{DE9DC7C2-9D8E-47D3-91AD-3E717A76CB29}" type="presOf" srcId="{6498A52D-0759-434A-93FF-A7C9864EAA85}" destId="{EEB93392-13EC-449C-9328-7129CAE142FC}" srcOrd="0" destOrd="0" presId="urn:microsoft.com/office/officeart/2005/8/layout/hierarchy3"/>
    <dgm:cxn modelId="{38E74EFA-7C46-4C30-8058-2FB9C13BC4B9}" type="presOf" srcId="{B91F6E00-26E3-4EAB-80BF-B6932F7B1475}" destId="{F0430672-3B33-4C2E-AB06-169D8639FD63}" srcOrd="0" destOrd="0" presId="urn:microsoft.com/office/officeart/2005/8/layout/hierarchy3"/>
    <dgm:cxn modelId="{DE881AAE-54CE-4DD9-8AA4-90A2E8C727AF}" type="presOf" srcId="{A90B9281-3B37-47A2-BBEE-BB2B348E4DD3}" destId="{286C7FA8-3765-4C93-8E52-A1DA549CD061}" srcOrd="0" destOrd="0" presId="urn:microsoft.com/office/officeart/2005/8/layout/hierarchy3"/>
    <dgm:cxn modelId="{3D3125D7-7A90-41E5-8953-A1B7F83BDFE9}" type="presOf" srcId="{9CF399DC-7590-4876-94CD-A016BD97CFB3}" destId="{A7A0A911-CA62-44D7-9BAC-58DD86394C83}" srcOrd="0" destOrd="0" presId="urn:microsoft.com/office/officeart/2005/8/layout/hierarchy3"/>
    <dgm:cxn modelId="{890B86CB-6498-4C23-BC54-D5D6CDE51538}" type="presOf" srcId="{58095EA2-E862-4BB1-A3AF-7DB8510269A8}" destId="{787D4CA1-9F74-49A2-935A-CABCFA060841}" srcOrd="0" destOrd="0" presId="urn:microsoft.com/office/officeart/2005/8/layout/hierarchy3"/>
    <dgm:cxn modelId="{26F0D43E-502D-47F3-968E-FD31F6A88EBA}" srcId="{0401CA8A-75F2-4726-A07D-F8E3803201EE}" destId="{6498A52D-0759-434A-93FF-A7C9864EAA85}" srcOrd="5" destOrd="0" parTransId="{79159948-C380-4168-B6C4-30C62B5632F1}" sibTransId="{9341B32F-6428-4596-903D-65BBB384FAE0}"/>
    <dgm:cxn modelId="{60AAD0CD-1ADD-4DF4-BE2D-6124010F5054}" type="presOf" srcId="{0401CA8A-75F2-4726-A07D-F8E3803201EE}" destId="{1AC4968C-1E30-4154-BC3C-09AD1E992264}" srcOrd="1" destOrd="0" presId="urn:microsoft.com/office/officeart/2005/8/layout/hierarchy3"/>
    <dgm:cxn modelId="{2155E9CD-BA89-47E9-89FD-39B39DDAEAB2}" type="presOf" srcId="{E193EF3D-456D-41F2-964A-94DE71997409}" destId="{D59537F5-4452-49E9-B288-A0E82C284930}" srcOrd="0" destOrd="0" presId="urn:microsoft.com/office/officeart/2005/8/layout/hierarchy3"/>
    <dgm:cxn modelId="{0B78C556-8C52-409A-BC30-16889F53F579}" type="presOf" srcId="{CBC1F78B-FA88-4E71-AF7E-DBA17D818770}" destId="{7E4FFD27-5623-468F-98E3-916DD272C4E4}" srcOrd="0" destOrd="0" presId="urn:microsoft.com/office/officeart/2005/8/layout/hierarchy3"/>
    <dgm:cxn modelId="{A9E830BE-1A4D-4628-AFB8-F7FCBA949B7B}" type="presOf" srcId="{08946AB0-2AAF-4698-86A4-B0E378F88DE6}" destId="{93A7ED21-BC2A-4F4D-A49E-6B2A862CE634}" srcOrd="0" destOrd="0" presId="urn:microsoft.com/office/officeart/2005/8/layout/hierarchy3"/>
    <dgm:cxn modelId="{82D035B5-2ED3-4997-BD5A-E797CC626E80}" type="presOf" srcId="{4D525E6D-AFDE-493C-AD94-F74E7C74C591}" destId="{CF4E7D5D-0FF2-46C0-A404-AE4A09BFDC5C}" srcOrd="0" destOrd="0" presId="urn:microsoft.com/office/officeart/2005/8/layout/hierarchy3"/>
    <dgm:cxn modelId="{BE294F3D-D39E-4438-9B61-BF9846F90141}" srcId="{0401CA8A-75F2-4726-A07D-F8E3803201EE}" destId="{F9700DED-7E06-44A8-A120-64016C6100CC}" srcOrd="8" destOrd="0" parTransId="{016ACA92-3CCC-4B1F-A7F6-CFDC26167C2F}" sibTransId="{2BF3599F-053C-4653-A765-E332D9B3431B}"/>
    <dgm:cxn modelId="{CED7ACE0-5316-4B63-BF44-59D1FA45C75B}" srcId="{0401CA8A-75F2-4726-A07D-F8E3803201EE}" destId="{E193EF3D-456D-41F2-964A-94DE71997409}" srcOrd="7" destOrd="0" parTransId="{D345EF67-7386-4FC2-83A2-19692EDC1EAC}" sibTransId="{0CC7F1C7-52C6-4F29-9BE9-02E809F671E2}"/>
    <dgm:cxn modelId="{153F2E91-DD42-4A0F-94F8-124EA4E22F01}" type="presOf" srcId="{D8C2BF19-C47B-41B8-BDFC-4BB72ABF77DA}" destId="{A202F6DA-A6E4-4328-BC88-3957E3DAE394}" srcOrd="0" destOrd="0" presId="urn:microsoft.com/office/officeart/2005/8/layout/hierarchy3"/>
    <dgm:cxn modelId="{FFF0C851-1E53-49DB-AFDA-14899C698EB7}" type="presOf" srcId="{274E4B32-C733-4FE4-9289-0352E9A685B2}" destId="{B9CB6460-43DC-45B3-A1A4-1931186A48E9}" srcOrd="0" destOrd="0" presId="urn:microsoft.com/office/officeart/2005/8/layout/hierarchy3"/>
    <dgm:cxn modelId="{3AE7A8CA-3D55-4BF5-9CC0-E8294617F723}" type="presOf" srcId="{9DD07F61-06D5-49D9-994D-33552F43E0C9}" destId="{D11299F8-6819-44C6-B5B3-F7D3A5C60B8D}" srcOrd="0" destOrd="0" presId="urn:microsoft.com/office/officeart/2005/8/layout/hierarchy3"/>
    <dgm:cxn modelId="{17971A89-71E7-4A3C-90E3-BB0B89D4130B}" type="presOf" srcId="{D345EF67-7386-4FC2-83A2-19692EDC1EAC}" destId="{5B6B419A-C505-401E-841B-49F27456842C}" srcOrd="0" destOrd="0" presId="urn:microsoft.com/office/officeart/2005/8/layout/hierarchy3"/>
    <dgm:cxn modelId="{E1E7C11D-77EF-4F59-BD3D-0884084580BC}" srcId="{0401CA8A-75F2-4726-A07D-F8E3803201EE}" destId="{2CF18C19-36FA-4366-AEC2-1AE01A3FCA03}" srcOrd="6" destOrd="0" parTransId="{58095EA2-E862-4BB1-A3AF-7DB8510269A8}" sibTransId="{37B1E2BB-49D0-4B09-BEC6-C2D297A6AD46}"/>
    <dgm:cxn modelId="{D75ADFA8-A186-43E1-BC52-FD9F287EA1E7}" type="presOf" srcId="{F9700DED-7E06-44A8-A120-64016C6100CC}" destId="{991D3373-8347-4712-9B78-D9D3F845679C}" srcOrd="0" destOrd="0" presId="urn:microsoft.com/office/officeart/2005/8/layout/hierarchy3"/>
    <dgm:cxn modelId="{8F102D4F-BDE0-40B1-8E95-F7EE14EF06EA}" srcId="{0401CA8A-75F2-4726-A07D-F8E3803201EE}" destId="{1E7044BE-2E5E-4515-8601-9AF6C289120C}" srcOrd="2" destOrd="0" parTransId="{274E4B32-C733-4FE4-9289-0352E9A685B2}" sibTransId="{6E06FD0D-F468-4B87-BD1D-5351EE9CA28F}"/>
    <dgm:cxn modelId="{46CFEB33-9711-4BF1-BBA4-3C12FA96534E}" type="presOf" srcId="{2CF18C19-36FA-4366-AEC2-1AE01A3FCA03}" destId="{67F4F298-9BE7-456E-8DD7-D35180656417}" srcOrd="0" destOrd="0" presId="urn:microsoft.com/office/officeart/2005/8/layout/hierarchy3"/>
    <dgm:cxn modelId="{1425FB94-2425-4C2A-BFDF-FDE438FEBA65}" type="presParOf" srcId="{46F9554C-04EA-44EF-BC6D-D2714D688303}" destId="{92A88633-DAE1-4C1D-A6A2-201F773CD0C5}" srcOrd="0" destOrd="0" presId="urn:microsoft.com/office/officeart/2005/8/layout/hierarchy3"/>
    <dgm:cxn modelId="{111CC544-8C42-4080-AE99-CE51342A652C}" type="presParOf" srcId="{92A88633-DAE1-4C1D-A6A2-201F773CD0C5}" destId="{2F76197E-3A32-4AC3-B4D9-FB4C134E94D6}" srcOrd="0" destOrd="0" presId="urn:microsoft.com/office/officeart/2005/8/layout/hierarchy3"/>
    <dgm:cxn modelId="{7FB20566-C158-40A2-94FF-22BFA4EEA0B2}" type="presParOf" srcId="{2F76197E-3A32-4AC3-B4D9-FB4C134E94D6}" destId="{FF9CF925-2037-446C-8A03-F5F23BE00630}" srcOrd="0" destOrd="0" presId="urn:microsoft.com/office/officeart/2005/8/layout/hierarchy3"/>
    <dgm:cxn modelId="{C3F4633C-511D-479E-AD2B-1469E81B84DA}" type="presParOf" srcId="{2F76197E-3A32-4AC3-B4D9-FB4C134E94D6}" destId="{1AC4968C-1E30-4154-BC3C-09AD1E992264}" srcOrd="1" destOrd="0" presId="urn:microsoft.com/office/officeart/2005/8/layout/hierarchy3"/>
    <dgm:cxn modelId="{D4BE3D7A-52CF-46A8-A74C-62DC9BFD8896}" type="presParOf" srcId="{92A88633-DAE1-4C1D-A6A2-201F773CD0C5}" destId="{9647CF1E-E81C-4A99-9D62-A6EE3CA2EC12}" srcOrd="1" destOrd="0" presId="urn:microsoft.com/office/officeart/2005/8/layout/hierarchy3"/>
    <dgm:cxn modelId="{3B7C01D7-D6B7-4385-AF26-074487A1BD9B}" type="presParOf" srcId="{9647CF1E-E81C-4A99-9D62-A6EE3CA2EC12}" destId="{7E4FFD27-5623-468F-98E3-916DD272C4E4}" srcOrd="0" destOrd="0" presId="urn:microsoft.com/office/officeart/2005/8/layout/hierarchy3"/>
    <dgm:cxn modelId="{EEB77786-D7B3-49CC-AABE-076E5BE9F7F4}" type="presParOf" srcId="{9647CF1E-E81C-4A99-9D62-A6EE3CA2EC12}" destId="{A7A0A911-CA62-44D7-9BAC-58DD86394C83}" srcOrd="1" destOrd="0" presId="urn:microsoft.com/office/officeart/2005/8/layout/hierarchy3"/>
    <dgm:cxn modelId="{360A9DCA-D27D-4353-9B6A-4803F05168C8}" type="presParOf" srcId="{9647CF1E-E81C-4A99-9D62-A6EE3CA2EC12}" destId="{A202F6DA-A6E4-4328-BC88-3957E3DAE394}" srcOrd="2" destOrd="0" presId="urn:microsoft.com/office/officeart/2005/8/layout/hierarchy3"/>
    <dgm:cxn modelId="{3887D179-D833-498B-9EB9-C296A489AEF7}" type="presParOf" srcId="{9647CF1E-E81C-4A99-9D62-A6EE3CA2EC12}" destId="{D11299F8-6819-44C6-B5B3-F7D3A5C60B8D}" srcOrd="3" destOrd="0" presId="urn:microsoft.com/office/officeart/2005/8/layout/hierarchy3"/>
    <dgm:cxn modelId="{424C50C8-3C0F-4C74-B0F1-7D3ADFBB374D}" type="presParOf" srcId="{9647CF1E-E81C-4A99-9D62-A6EE3CA2EC12}" destId="{B9CB6460-43DC-45B3-A1A4-1931186A48E9}" srcOrd="4" destOrd="0" presId="urn:microsoft.com/office/officeart/2005/8/layout/hierarchy3"/>
    <dgm:cxn modelId="{134E4CFA-E823-41A5-94CF-224EFEA68964}" type="presParOf" srcId="{9647CF1E-E81C-4A99-9D62-A6EE3CA2EC12}" destId="{AD0564CB-03E8-4BA3-A94F-71F89950107D}" srcOrd="5" destOrd="0" presId="urn:microsoft.com/office/officeart/2005/8/layout/hierarchy3"/>
    <dgm:cxn modelId="{5C50E5A9-F688-49AD-B317-390356886B0D}" type="presParOf" srcId="{9647CF1E-E81C-4A99-9D62-A6EE3CA2EC12}" destId="{93A7ED21-BC2A-4F4D-A49E-6B2A862CE634}" srcOrd="6" destOrd="0" presId="urn:microsoft.com/office/officeart/2005/8/layout/hierarchy3"/>
    <dgm:cxn modelId="{4AACEAFC-DF93-4AB7-87F8-9E1F2F88ACF7}" type="presParOf" srcId="{9647CF1E-E81C-4A99-9D62-A6EE3CA2EC12}" destId="{286C7FA8-3765-4C93-8E52-A1DA549CD061}" srcOrd="7" destOrd="0" presId="urn:microsoft.com/office/officeart/2005/8/layout/hierarchy3"/>
    <dgm:cxn modelId="{2DC6D71E-7B5B-4985-8A58-680DF0013A0F}" type="presParOf" srcId="{9647CF1E-E81C-4A99-9D62-A6EE3CA2EC12}" destId="{CF4E7D5D-0FF2-46C0-A404-AE4A09BFDC5C}" srcOrd="8" destOrd="0" presId="urn:microsoft.com/office/officeart/2005/8/layout/hierarchy3"/>
    <dgm:cxn modelId="{6D3067BB-9333-4D95-92E9-A2AB96BA909E}" type="presParOf" srcId="{9647CF1E-E81C-4A99-9D62-A6EE3CA2EC12}" destId="{F0430672-3B33-4C2E-AB06-169D8639FD63}" srcOrd="9" destOrd="0" presId="urn:microsoft.com/office/officeart/2005/8/layout/hierarchy3"/>
    <dgm:cxn modelId="{0B5BBF2E-E2D5-47EF-B38F-93DDF341D29A}" type="presParOf" srcId="{9647CF1E-E81C-4A99-9D62-A6EE3CA2EC12}" destId="{9C78BF5E-8F19-408A-A17F-0E1F44C93E79}" srcOrd="10" destOrd="0" presId="urn:microsoft.com/office/officeart/2005/8/layout/hierarchy3"/>
    <dgm:cxn modelId="{FBD334E6-C6E9-453C-9F7B-A90F4F76F625}" type="presParOf" srcId="{9647CF1E-E81C-4A99-9D62-A6EE3CA2EC12}" destId="{EEB93392-13EC-449C-9328-7129CAE142FC}" srcOrd="11" destOrd="0" presId="urn:microsoft.com/office/officeart/2005/8/layout/hierarchy3"/>
    <dgm:cxn modelId="{78D280E7-AE0C-4DE8-B09B-EB34F1476453}" type="presParOf" srcId="{9647CF1E-E81C-4A99-9D62-A6EE3CA2EC12}" destId="{787D4CA1-9F74-49A2-935A-CABCFA060841}" srcOrd="12" destOrd="0" presId="urn:microsoft.com/office/officeart/2005/8/layout/hierarchy3"/>
    <dgm:cxn modelId="{6DD5B156-980F-4598-9ED9-7A228642A1E8}" type="presParOf" srcId="{9647CF1E-E81C-4A99-9D62-A6EE3CA2EC12}" destId="{67F4F298-9BE7-456E-8DD7-D35180656417}" srcOrd="13" destOrd="0" presId="urn:microsoft.com/office/officeart/2005/8/layout/hierarchy3"/>
    <dgm:cxn modelId="{244031FC-8F7B-4381-9674-8055024DE3C0}" type="presParOf" srcId="{9647CF1E-E81C-4A99-9D62-A6EE3CA2EC12}" destId="{5B6B419A-C505-401E-841B-49F27456842C}" srcOrd="14" destOrd="0" presId="urn:microsoft.com/office/officeart/2005/8/layout/hierarchy3"/>
    <dgm:cxn modelId="{AE84F287-2209-4474-8C16-D331E2C31C73}" type="presParOf" srcId="{9647CF1E-E81C-4A99-9D62-A6EE3CA2EC12}" destId="{D59537F5-4452-49E9-B288-A0E82C284930}" srcOrd="15" destOrd="0" presId="urn:microsoft.com/office/officeart/2005/8/layout/hierarchy3"/>
    <dgm:cxn modelId="{E98545F8-9AE5-4781-A917-01B21874D8DF}" type="presParOf" srcId="{9647CF1E-E81C-4A99-9D62-A6EE3CA2EC12}" destId="{E888C97F-721E-4EE5-8751-1CA8516A5AC2}" srcOrd="16" destOrd="0" presId="urn:microsoft.com/office/officeart/2005/8/layout/hierarchy3"/>
    <dgm:cxn modelId="{7FA4B098-E75C-4D3E-B978-CE25FB39143D}" type="presParOf" srcId="{9647CF1E-E81C-4A99-9D62-A6EE3CA2EC12}" destId="{991D3373-8347-4712-9B78-D9D3F845679C}" srcOrd="17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9CF925-2037-446C-8A03-F5F23BE00630}">
      <dsp:nvSpPr>
        <dsp:cNvPr id="0" name=""/>
        <dsp:cNvSpPr/>
      </dsp:nvSpPr>
      <dsp:spPr>
        <a:xfrm>
          <a:off x="13080" y="214131"/>
          <a:ext cx="11013719" cy="92952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bg1"/>
              </a:solidFill>
            </a:rPr>
            <a:t>Наблюдать за применением Конвенции. С этой целью ИСМДП, в частности, готовит выборочные обследования, выпускает вопросники, совершает выборочные поездки на места и т.д. Особое внимание уделяется следующим важным областям:</a:t>
          </a:r>
          <a:endParaRPr lang="uk-UA" sz="1800" kern="1200" dirty="0">
            <a:solidFill>
              <a:schemeClr val="bg1"/>
            </a:solidFill>
          </a:endParaRPr>
        </a:p>
      </dsp:txBody>
      <dsp:txXfrm>
        <a:off x="40305" y="241356"/>
        <a:ext cx="10959269" cy="875071"/>
      </dsp:txXfrm>
    </dsp:sp>
    <dsp:sp modelId="{7E4FFD27-5623-468F-98E3-916DD272C4E4}">
      <dsp:nvSpPr>
        <dsp:cNvPr id="0" name=""/>
        <dsp:cNvSpPr/>
      </dsp:nvSpPr>
      <dsp:spPr>
        <a:xfrm>
          <a:off x="1114452" y="1143653"/>
          <a:ext cx="1094831" cy="3405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0596"/>
              </a:lnTo>
              <a:lnTo>
                <a:pt x="1094831" y="3405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A0A911-CA62-44D7-9BAC-58DD86394C83}">
      <dsp:nvSpPr>
        <dsp:cNvPr id="0" name=""/>
        <dsp:cNvSpPr/>
      </dsp:nvSpPr>
      <dsp:spPr>
        <a:xfrm>
          <a:off x="2209284" y="1284829"/>
          <a:ext cx="8803486" cy="3988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соответствие транспортных средств;</a:t>
          </a:r>
          <a:endParaRPr lang="uk-UA" sz="1400" kern="1200" dirty="0">
            <a:solidFill>
              <a:schemeClr val="tx1"/>
            </a:solidFill>
          </a:endParaRPr>
        </a:p>
      </dsp:txBody>
      <dsp:txXfrm>
        <a:off x="2220966" y="1296511"/>
        <a:ext cx="8780122" cy="375477"/>
      </dsp:txXfrm>
    </dsp:sp>
    <dsp:sp modelId="{516430E6-EC81-49D6-9354-838DB013343D}">
      <dsp:nvSpPr>
        <dsp:cNvPr id="0" name=""/>
        <dsp:cNvSpPr/>
      </dsp:nvSpPr>
      <dsp:spPr>
        <a:xfrm>
          <a:off x="1114452" y="1143653"/>
          <a:ext cx="1094831" cy="8102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10273"/>
              </a:lnTo>
              <a:lnTo>
                <a:pt x="1094831" y="81027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768E92-C5DE-4ED1-95CE-4CC4CB8E50E7}">
      <dsp:nvSpPr>
        <dsp:cNvPr id="0" name=""/>
        <dsp:cNvSpPr/>
      </dsp:nvSpPr>
      <dsp:spPr>
        <a:xfrm>
          <a:off x="2209284" y="1754506"/>
          <a:ext cx="8803486" cy="3988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допуск национальных объединений;</a:t>
          </a:r>
          <a:endParaRPr lang="uk-UA" sz="1400" kern="1200" dirty="0">
            <a:solidFill>
              <a:schemeClr val="tx1"/>
            </a:solidFill>
          </a:endParaRPr>
        </a:p>
      </dsp:txBody>
      <dsp:txXfrm>
        <a:off x="2220966" y="1766188"/>
        <a:ext cx="8780122" cy="375477"/>
      </dsp:txXfrm>
    </dsp:sp>
    <dsp:sp modelId="{017C7E2B-9152-436D-AE77-856A145BC1B9}">
      <dsp:nvSpPr>
        <dsp:cNvPr id="0" name=""/>
        <dsp:cNvSpPr/>
      </dsp:nvSpPr>
      <dsp:spPr>
        <a:xfrm>
          <a:off x="1114452" y="1143653"/>
          <a:ext cx="1094831" cy="12799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9949"/>
              </a:lnTo>
              <a:lnTo>
                <a:pt x="1094831" y="127994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69BFD7-D565-4BB7-A59A-5D93E78ABF4B}">
      <dsp:nvSpPr>
        <dsp:cNvPr id="0" name=""/>
        <dsp:cNvSpPr/>
      </dsp:nvSpPr>
      <dsp:spPr>
        <a:xfrm>
          <a:off x="2209284" y="2224183"/>
          <a:ext cx="8803486" cy="3988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соответствие процедур прекращения и завершения операций МДП;</a:t>
          </a:r>
          <a:endParaRPr lang="uk-UA" sz="1400" kern="1200" dirty="0">
            <a:solidFill>
              <a:schemeClr val="tx1"/>
            </a:solidFill>
          </a:endParaRPr>
        </a:p>
      </dsp:txBody>
      <dsp:txXfrm>
        <a:off x="2220966" y="2235865"/>
        <a:ext cx="8780122" cy="375477"/>
      </dsp:txXfrm>
    </dsp:sp>
    <dsp:sp modelId="{FBFF8368-F43B-4710-8121-537DB84B3A17}">
      <dsp:nvSpPr>
        <dsp:cNvPr id="0" name=""/>
        <dsp:cNvSpPr/>
      </dsp:nvSpPr>
      <dsp:spPr>
        <a:xfrm>
          <a:off x="1114452" y="1143653"/>
          <a:ext cx="1094831" cy="17496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49626"/>
              </a:lnTo>
              <a:lnTo>
                <a:pt x="1094831" y="174962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A61415-1786-41D8-898A-9D69118780D3}">
      <dsp:nvSpPr>
        <dsp:cNvPr id="0" name=""/>
        <dsp:cNvSpPr/>
      </dsp:nvSpPr>
      <dsp:spPr>
        <a:xfrm>
          <a:off x="2209284" y="2693860"/>
          <a:ext cx="8803486" cy="3988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идентификация и преследование лиц, несущих непосредственную ответственность за нарушения системы МДП, и предъявление им требований об уплате;</a:t>
          </a:r>
          <a:endParaRPr lang="uk-UA" sz="1400" kern="1200" dirty="0">
            <a:solidFill>
              <a:schemeClr val="tx1"/>
            </a:solidFill>
          </a:endParaRPr>
        </a:p>
      </dsp:txBody>
      <dsp:txXfrm>
        <a:off x="2220966" y="2705542"/>
        <a:ext cx="8780122" cy="375477"/>
      </dsp:txXfrm>
    </dsp:sp>
    <dsp:sp modelId="{3A457197-A84F-449C-9661-46DA13B379EC}">
      <dsp:nvSpPr>
        <dsp:cNvPr id="0" name=""/>
        <dsp:cNvSpPr/>
      </dsp:nvSpPr>
      <dsp:spPr>
        <a:xfrm>
          <a:off x="1114452" y="1143653"/>
          <a:ext cx="1094831" cy="22193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19303"/>
              </a:lnTo>
              <a:lnTo>
                <a:pt x="1094831" y="221930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73D9EB6-7C29-480A-8C38-CC4DE95B9DD2}">
      <dsp:nvSpPr>
        <dsp:cNvPr id="0" name=""/>
        <dsp:cNvSpPr/>
      </dsp:nvSpPr>
      <dsp:spPr>
        <a:xfrm>
          <a:off x="2209284" y="3163537"/>
          <a:ext cx="8803486" cy="3988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лишение права и изъятие разрешения пользоваться процедурой МДП в соответствии со статьей 38 и частью </a:t>
          </a:r>
          <a:r>
            <a:rPr lang="ru-RU" sz="1400" b="1" kern="1200" dirty="0" smtClean="0">
              <a:solidFill>
                <a:schemeClr val="tx1"/>
              </a:solidFill>
            </a:rPr>
            <a:t>II </a:t>
          </a:r>
          <a:r>
            <a:rPr lang="ru-RU" sz="1400" kern="1200" dirty="0" smtClean="0">
              <a:solidFill>
                <a:schemeClr val="tx1"/>
              </a:solidFill>
            </a:rPr>
            <a:t>приложения 9 к Конвенции;</a:t>
          </a:r>
          <a:endParaRPr lang="uk-UA" sz="1400" kern="1200" dirty="0">
            <a:solidFill>
              <a:schemeClr val="tx1"/>
            </a:solidFill>
          </a:endParaRPr>
        </a:p>
      </dsp:txBody>
      <dsp:txXfrm>
        <a:off x="2220966" y="3175219"/>
        <a:ext cx="8780122" cy="375477"/>
      </dsp:txXfrm>
    </dsp:sp>
    <dsp:sp modelId="{D3CC87A1-2691-4FDA-BF41-11C7A814B031}">
      <dsp:nvSpPr>
        <dsp:cNvPr id="0" name=""/>
        <dsp:cNvSpPr/>
      </dsp:nvSpPr>
      <dsp:spPr>
        <a:xfrm>
          <a:off x="1114452" y="1143653"/>
          <a:ext cx="1094831" cy="26889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88980"/>
              </a:lnTo>
              <a:lnTo>
                <a:pt x="1094831" y="268898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D75200-9B9F-4440-8383-8BA4FE5ED798}">
      <dsp:nvSpPr>
        <dsp:cNvPr id="0" name=""/>
        <dsp:cNvSpPr/>
      </dsp:nvSpPr>
      <dsp:spPr>
        <a:xfrm>
          <a:off x="2209284" y="3633214"/>
          <a:ext cx="8803486" cy="3988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осуществление поправок к Конвенции;</a:t>
          </a:r>
          <a:endParaRPr lang="uk-UA" sz="1400" kern="1200" dirty="0">
            <a:solidFill>
              <a:schemeClr val="tx1"/>
            </a:solidFill>
          </a:endParaRPr>
        </a:p>
      </dsp:txBody>
      <dsp:txXfrm>
        <a:off x="2220966" y="3644896"/>
        <a:ext cx="8780122" cy="375477"/>
      </dsp:txXfrm>
    </dsp:sp>
    <dsp:sp modelId="{A8E02CA8-A88B-409B-A457-2DF9CD94FB54}">
      <dsp:nvSpPr>
        <dsp:cNvPr id="0" name=""/>
        <dsp:cNvSpPr/>
      </dsp:nvSpPr>
      <dsp:spPr>
        <a:xfrm>
          <a:off x="1114452" y="1143653"/>
          <a:ext cx="1094831" cy="31586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58657"/>
              </a:lnTo>
              <a:lnTo>
                <a:pt x="1094831" y="315865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DAB8F5-8B60-4676-9F0D-1AF5F01877C7}">
      <dsp:nvSpPr>
        <dsp:cNvPr id="0" name=""/>
        <dsp:cNvSpPr/>
      </dsp:nvSpPr>
      <dsp:spPr>
        <a:xfrm>
          <a:off x="2209284" y="4102891"/>
          <a:ext cx="8803486" cy="3988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соответствие текстов Конвенции и приложений к ней на трех официальных языках;</a:t>
          </a:r>
          <a:endParaRPr lang="uk-UA" sz="1400" kern="1200" dirty="0">
            <a:solidFill>
              <a:schemeClr val="tx1"/>
            </a:solidFill>
          </a:endParaRPr>
        </a:p>
      </dsp:txBody>
      <dsp:txXfrm>
        <a:off x="2220966" y="4114573"/>
        <a:ext cx="8780122" cy="375477"/>
      </dsp:txXfrm>
    </dsp:sp>
    <dsp:sp modelId="{93C4AEB5-64E3-4E39-BCFC-3C459359742C}">
      <dsp:nvSpPr>
        <dsp:cNvPr id="0" name=""/>
        <dsp:cNvSpPr/>
      </dsp:nvSpPr>
      <dsp:spPr>
        <a:xfrm>
          <a:off x="1114452" y="1143653"/>
          <a:ext cx="1094831" cy="36283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28334"/>
              </a:lnTo>
              <a:lnTo>
                <a:pt x="1094831" y="362833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09665A6-EA61-4777-A641-E9A196A63A7E}">
      <dsp:nvSpPr>
        <dsp:cNvPr id="0" name=""/>
        <dsp:cNvSpPr/>
      </dsp:nvSpPr>
      <dsp:spPr>
        <a:xfrm>
          <a:off x="2209284" y="4572567"/>
          <a:ext cx="8803486" cy="3988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соответствие текстов Конвенции и приложений к ней на трех официальных языках;</a:t>
          </a:r>
          <a:endParaRPr lang="uk-UA" sz="1400" kern="1200" dirty="0">
            <a:solidFill>
              <a:schemeClr val="tx1"/>
            </a:solidFill>
          </a:endParaRPr>
        </a:p>
      </dsp:txBody>
      <dsp:txXfrm>
        <a:off x="2220966" y="4584249"/>
        <a:ext cx="8780122" cy="375477"/>
      </dsp:txXfrm>
    </dsp:sp>
    <dsp:sp modelId="{57A63BAE-1B30-4563-9677-2C93E38F10EF}">
      <dsp:nvSpPr>
        <dsp:cNvPr id="0" name=""/>
        <dsp:cNvSpPr/>
      </dsp:nvSpPr>
      <dsp:spPr>
        <a:xfrm>
          <a:off x="1114452" y="1143653"/>
          <a:ext cx="1094831" cy="40980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098011"/>
              </a:lnTo>
              <a:lnTo>
                <a:pt x="1094831" y="409801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D9FF02-DEAF-468B-B5C1-8DE28A2E8563}">
      <dsp:nvSpPr>
        <dsp:cNvPr id="0" name=""/>
        <dsp:cNvSpPr/>
      </dsp:nvSpPr>
      <dsp:spPr>
        <a:xfrm>
          <a:off x="2209284" y="5042244"/>
          <a:ext cx="8803486" cy="3988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соответствие новых мер контроля, принимаемых Договаривающимися сторонами (статья 42-бис);</a:t>
          </a:r>
          <a:endParaRPr lang="uk-UA" sz="1400" kern="1200" dirty="0">
            <a:solidFill>
              <a:schemeClr val="tx1"/>
            </a:solidFill>
          </a:endParaRPr>
        </a:p>
      </dsp:txBody>
      <dsp:txXfrm>
        <a:off x="2220966" y="5053926"/>
        <a:ext cx="8780122" cy="37547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287FE6-8589-45A2-8C1B-627564C6F010}">
      <dsp:nvSpPr>
        <dsp:cNvPr id="0" name=""/>
        <dsp:cNvSpPr/>
      </dsp:nvSpPr>
      <dsp:spPr>
        <a:xfrm>
          <a:off x="33008" y="293547"/>
          <a:ext cx="10936764" cy="1216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осуществлять контроль за ценами на книжки МДП с учетом деликатности этой проблемы</a:t>
          </a:r>
          <a:endParaRPr lang="uk-UA" sz="1800" kern="1200" dirty="0"/>
        </a:p>
      </dsp:txBody>
      <dsp:txXfrm>
        <a:off x="92407" y="352946"/>
        <a:ext cx="10817966" cy="1098002"/>
      </dsp:txXfrm>
    </dsp:sp>
    <dsp:sp modelId="{F0169931-E469-4D52-A291-DFBE2CB42ED0}">
      <dsp:nvSpPr>
        <dsp:cNvPr id="0" name=""/>
        <dsp:cNvSpPr/>
      </dsp:nvSpPr>
      <dsp:spPr>
        <a:xfrm>
          <a:off x="33008" y="1697547"/>
          <a:ext cx="10936764" cy="1216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Решения ИСМДП исполняются Секретарем МДП, который является одним из сотрудников секретариата Европейской экономической комиссии Организации Объединенных Наций. Секретарю МДП оказывает помощь небольшой секретариат МДП, численность которого определяется Административным комитетом</a:t>
          </a:r>
          <a:endParaRPr lang="uk-UA" sz="1800" kern="1200" dirty="0"/>
        </a:p>
      </dsp:txBody>
      <dsp:txXfrm>
        <a:off x="92407" y="1756946"/>
        <a:ext cx="10817966" cy="109800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9CF925-2037-446C-8A03-F5F23BE00630}">
      <dsp:nvSpPr>
        <dsp:cNvPr id="0" name=""/>
        <dsp:cNvSpPr/>
      </dsp:nvSpPr>
      <dsp:spPr>
        <a:xfrm>
          <a:off x="2467115" y="0"/>
          <a:ext cx="6092568" cy="1315902"/>
        </a:xfrm>
        <a:prstGeom prst="roundRect">
          <a:avLst>
            <a:gd name="adj" fmla="val 10000"/>
          </a:avLst>
        </a:prstGeom>
        <a:solidFill>
          <a:schemeClr val="accent1"/>
        </a:solidFill>
        <a:ln w="12700" cap="flat" cmpd="sng" algn="ctr">
          <a:solidFill>
            <a:schemeClr val="accent1">
              <a:shade val="50000"/>
            </a:schemeClr>
          </a:solidFill>
          <a:prstDash val="solid"/>
          <a:miter lim="800000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Состав Исполнительного Совета МДП </a:t>
          </a:r>
          <a:r>
            <a:rPr lang="ru-RU" sz="1800" kern="1200" dirty="0" smtClean="0"/>
            <a:t>(ИСМДП)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на 2013 – 2014 годы</a:t>
          </a:r>
          <a:endParaRPr lang="uk-UA" sz="1800" kern="1200" dirty="0">
            <a:solidFill>
              <a:schemeClr val="bg1"/>
            </a:solidFill>
          </a:endParaRPr>
        </a:p>
      </dsp:txBody>
      <dsp:txXfrm>
        <a:off x="2505656" y="38541"/>
        <a:ext cx="6015486" cy="1238820"/>
      </dsp:txXfrm>
    </dsp:sp>
    <dsp:sp modelId="{7E4FFD27-5623-468F-98E3-916DD272C4E4}">
      <dsp:nvSpPr>
        <dsp:cNvPr id="0" name=""/>
        <dsp:cNvSpPr/>
      </dsp:nvSpPr>
      <dsp:spPr>
        <a:xfrm>
          <a:off x="3076372" y="1315902"/>
          <a:ext cx="609256" cy="3846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4612"/>
              </a:lnTo>
              <a:lnTo>
                <a:pt x="609256" y="38461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A0A911-CA62-44D7-9BAC-58DD86394C83}">
      <dsp:nvSpPr>
        <dsp:cNvPr id="0" name=""/>
        <dsp:cNvSpPr/>
      </dsp:nvSpPr>
      <dsp:spPr>
        <a:xfrm>
          <a:off x="3685629" y="1418200"/>
          <a:ext cx="4072312" cy="56463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satMod val="103000"/>
                <a:lumMod val="102000"/>
                <a:tint val="94000"/>
              </a:schemeClr>
            </a:gs>
            <a:gs pos="50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</a:rPr>
            <a:t>ИТАЛИЯ</a:t>
          </a:r>
          <a:endParaRPr lang="uk-UA" sz="1400" kern="1200" dirty="0">
            <a:solidFill>
              <a:schemeClr val="bg1"/>
            </a:solidFill>
          </a:endParaRPr>
        </a:p>
      </dsp:txBody>
      <dsp:txXfrm>
        <a:off x="3702166" y="1434737"/>
        <a:ext cx="4039238" cy="531556"/>
      </dsp:txXfrm>
    </dsp:sp>
    <dsp:sp modelId="{A202F6DA-A6E4-4328-BC88-3957E3DAE394}">
      <dsp:nvSpPr>
        <dsp:cNvPr id="0" name=""/>
        <dsp:cNvSpPr/>
      </dsp:nvSpPr>
      <dsp:spPr>
        <a:xfrm>
          <a:off x="3076372" y="1315902"/>
          <a:ext cx="609256" cy="9677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67769"/>
              </a:lnTo>
              <a:lnTo>
                <a:pt x="609256" y="96776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11299F8-6819-44C6-B5B3-F7D3A5C60B8D}">
      <dsp:nvSpPr>
        <dsp:cNvPr id="0" name=""/>
        <dsp:cNvSpPr/>
      </dsp:nvSpPr>
      <dsp:spPr>
        <a:xfrm>
          <a:off x="3685629" y="2083111"/>
          <a:ext cx="4072319" cy="4011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satMod val="103000"/>
                <a:lumMod val="102000"/>
                <a:tint val="94000"/>
              </a:schemeClr>
            </a:gs>
            <a:gs pos="50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</a:rPr>
            <a:t>ТУРЦИЯ</a:t>
          </a:r>
          <a:endParaRPr lang="uk-UA" sz="1400" kern="1200" dirty="0">
            <a:solidFill>
              <a:schemeClr val="bg1"/>
            </a:solidFill>
          </a:endParaRPr>
        </a:p>
      </dsp:txBody>
      <dsp:txXfrm>
        <a:off x="3697377" y="2094859"/>
        <a:ext cx="4048823" cy="377625"/>
      </dsp:txXfrm>
    </dsp:sp>
    <dsp:sp modelId="{B9CB6460-43DC-45B3-A1A4-1931186A48E9}">
      <dsp:nvSpPr>
        <dsp:cNvPr id="0" name=""/>
        <dsp:cNvSpPr/>
      </dsp:nvSpPr>
      <dsp:spPr>
        <a:xfrm>
          <a:off x="3076372" y="1315902"/>
          <a:ext cx="609256" cy="14691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69170"/>
              </a:lnTo>
              <a:lnTo>
                <a:pt x="609256" y="146917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0564CB-03E8-4BA3-A94F-71F89950107D}">
      <dsp:nvSpPr>
        <dsp:cNvPr id="0" name=""/>
        <dsp:cNvSpPr/>
      </dsp:nvSpPr>
      <dsp:spPr>
        <a:xfrm>
          <a:off x="3685629" y="2584512"/>
          <a:ext cx="4072319" cy="4011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satMod val="103000"/>
                <a:lumMod val="102000"/>
                <a:tint val="94000"/>
              </a:schemeClr>
            </a:gs>
            <a:gs pos="50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</a:rPr>
            <a:t>ПОЛЬША</a:t>
          </a:r>
          <a:endParaRPr lang="uk-UA" sz="1400" kern="1200" dirty="0">
            <a:solidFill>
              <a:schemeClr val="bg1"/>
            </a:solidFill>
          </a:endParaRPr>
        </a:p>
      </dsp:txBody>
      <dsp:txXfrm>
        <a:off x="3697377" y="2596260"/>
        <a:ext cx="4048823" cy="377625"/>
      </dsp:txXfrm>
    </dsp:sp>
    <dsp:sp modelId="{93A7ED21-BC2A-4F4D-A49E-6B2A862CE634}">
      <dsp:nvSpPr>
        <dsp:cNvPr id="0" name=""/>
        <dsp:cNvSpPr/>
      </dsp:nvSpPr>
      <dsp:spPr>
        <a:xfrm>
          <a:off x="3076372" y="1315902"/>
          <a:ext cx="609256" cy="19705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70572"/>
              </a:lnTo>
              <a:lnTo>
                <a:pt x="609256" y="197057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6C7FA8-3765-4C93-8E52-A1DA549CD061}">
      <dsp:nvSpPr>
        <dsp:cNvPr id="0" name=""/>
        <dsp:cNvSpPr/>
      </dsp:nvSpPr>
      <dsp:spPr>
        <a:xfrm>
          <a:off x="3685629" y="3085914"/>
          <a:ext cx="4072319" cy="4011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satMod val="103000"/>
                <a:lumMod val="102000"/>
                <a:tint val="94000"/>
              </a:schemeClr>
            </a:gs>
            <a:gs pos="50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</a:rPr>
            <a:t>ЕВРОПЕЙСКИЙ СОЮЗ</a:t>
          </a:r>
          <a:endParaRPr lang="uk-UA" sz="1400" kern="1200" dirty="0">
            <a:solidFill>
              <a:schemeClr val="bg1"/>
            </a:solidFill>
          </a:endParaRPr>
        </a:p>
      </dsp:txBody>
      <dsp:txXfrm>
        <a:off x="3697377" y="3097662"/>
        <a:ext cx="4048823" cy="377625"/>
      </dsp:txXfrm>
    </dsp:sp>
    <dsp:sp modelId="{CF4E7D5D-0FF2-46C0-A404-AE4A09BFDC5C}">
      <dsp:nvSpPr>
        <dsp:cNvPr id="0" name=""/>
        <dsp:cNvSpPr/>
      </dsp:nvSpPr>
      <dsp:spPr>
        <a:xfrm>
          <a:off x="3076372" y="1315902"/>
          <a:ext cx="609256" cy="24719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71974"/>
              </a:lnTo>
              <a:lnTo>
                <a:pt x="609256" y="247197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430672-3B33-4C2E-AB06-169D8639FD63}">
      <dsp:nvSpPr>
        <dsp:cNvPr id="0" name=""/>
        <dsp:cNvSpPr/>
      </dsp:nvSpPr>
      <dsp:spPr>
        <a:xfrm>
          <a:off x="3685629" y="3587316"/>
          <a:ext cx="4072319" cy="4011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satMod val="103000"/>
                <a:lumMod val="102000"/>
                <a:tint val="94000"/>
              </a:schemeClr>
            </a:gs>
            <a:gs pos="50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</a:rPr>
            <a:t>ФИНЛЯНДИЯ</a:t>
          </a:r>
          <a:endParaRPr lang="uk-UA" sz="1400" kern="1200" dirty="0">
            <a:solidFill>
              <a:schemeClr val="bg1"/>
            </a:solidFill>
          </a:endParaRPr>
        </a:p>
      </dsp:txBody>
      <dsp:txXfrm>
        <a:off x="3697377" y="3599064"/>
        <a:ext cx="4048823" cy="377625"/>
      </dsp:txXfrm>
    </dsp:sp>
    <dsp:sp modelId="{9C78BF5E-8F19-408A-A17F-0E1F44C93E79}">
      <dsp:nvSpPr>
        <dsp:cNvPr id="0" name=""/>
        <dsp:cNvSpPr/>
      </dsp:nvSpPr>
      <dsp:spPr>
        <a:xfrm>
          <a:off x="3076372" y="1315902"/>
          <a:ext cx="609256" cy="29733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73376"/>
              </a:lnTo>
              <a:lnTo>
                <a:pt x="609256" y="297337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B93392-13EC-449C-9328-7129CAE142FC}">
      <dsp:nvSpPr>
        <dsp:cNvPr id="0" name=""/>
        <dsp:cNvSpPr/>
      </dsp:nvSpPr>
      <dsp:spPr>
        <a:xfrm>
          <a:off x="3685629" y="4088718"/>
          <a:ext cx="4072319" cy="4011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satMod val="103000"/>
                <a:lumMod val="102000"/>
                <a:tint val="94000"/>
              </a:schemeClr>
            </a:gs>
            <a:gs pos="50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</a:rPr>
            <a:t>БЕЛАРУСЬ</a:t>
          </a:r>
          <a:endParaRPr lang="uk-UA" sz="1400" kern="1200" dirty="0">
            <a:solidFill>
              <a:schemeClr val="bg1"/>
            </a:solidFill>
          </a:endParaRPr>
        </a:p>
      </dsp:txBody>
      <dsp:txXfrm>
        <a:off x="3697377" y="4100466"/>
        <a:ext cx="4048823" cy="377625"/>
      </dsp:txXfrm>
    </dsp:sp>
    <dsp:sp modelId="{787D4CA1-9F74-49A2-935A-CABCFA060841}">
      <dsp:nvSpPr>
        <dsp:cNvPr id="0" name=""/>
        <dsp:cNvSpPr/>
      </dsp:nvSpPr>
      <dsp:spPr>
        <a:xfrm>
          <a:off x="3076372" y="1315902"/>
          <a:ext cx="609256" cy="34747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74777"/>
              </a:lnTo>
              <a:lnTo>
                <a:pt x="609256" y="347477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F4F298-9BE7-456E-8DD7-D35180656417}">
      <dsp:nvSpPr>
        <dsp:cNvPr id="0" name=""/>
        <dsp:cNvSpPr/>
      </dsp:nvSpPr>
      <dsp:spPr>
        <a:xfrm>
          <a:off x="3685629" y="4590119"/>
          <a:ext cx="4072319" cy="4011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satMod val="103000"/>
                <a:lumMod val="102000"/>
                <a:tint val="94000"/>
              </a:schemeClr>
            </a:gs>
            <a:gs pos="50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</a:rPr>
            <a:t>СЕРБИЯ</a:t>
          </a:r>
          <a:endParaRPr lang="uk-UA" sz="1400" kern="1200" dirty="0">
            <a:solidFill>
              <a:schemeClr val="bg1"/>
            </a:solidFill>
          </a:endParaRPr>
        </a:p>
      </dsp:txBody>
      <dsp:txXfrm>
        <a:off x="3697377" y="4601867"/>
        <a:ext cx="4048823" cy="377625"/>
      </dsp:txXfrm>
    </dsp:sp>
    <dsp:sp modelId="{5B6B419A-C505-401E-841B-49F27456842C}">
      <dsp:nvSpPr>
        <dsp:cNvPr id="0" name=""/>
        <dsp:cNvSpPr/>
      </dsp:nvSpPr>
      <dsp:spPr>
        <a:xfrm>
          <a:off x="3076372" y="1315902"/>
          <a:ext cx="609256" cy="39761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76179"/>
              </a:lnTo>
              <a:lnTo>
                <a:pt x="609256" y="397617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9537F5-4452-49E9-B288-A0E82C284930}">
      <dsp:nvSpPr>
        <dsp:cNvPr id="0" name=""/>
        <dsp:cNvSpPr/>
      </dsp:nvSpPr>
      <dsp:spPr>
        <a:xfrm>
          <a:off x="3685629" y="5091521"/>
          <a:ext cx="4072319" cy="4011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satMod val="103000"/>
                <a:lumMod val="102000"/>
                <a:tint val="94000"/>
              </a:schemeClr>
            </a:gs>
            <a:gs pos="50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</a:rPr>
            <a:t>РОССИЙСКАЯ ФЕДЕРАЦИЯ</a:t>
          </a:r>
          <a:endParaRPr lang="uk-UA" sz="1400" kern="1200" dirty="0">
            <a:solidFill>
              <a:schemeClr val="bg1"/>
            </a:solidFill>
          </a:endParaRPr>
        </a:p>
      </dsp:txBody>
      <dsp:txXfrm>
        <a:off x="3697377" y="5103269"/>
        <a:ext cx="4048823" cy="377625"/>
      </dsp:txXfrm>
    </dsp:sp>
    <dsp:sp modelId="{E888C97F-721E-4EE5-8751-1CA8516A5AC2}">
      <dsp:nvSpPr>
        <dsp:cNvPr id="0" name=""/>
        <dsp:cNvSpPr/>
      </dsp:nvSpPr>
      <dsp:spPr>
        <a:xfrm>
          <a:off x="3076372" y="1315902"/>
          <a:ext cx="609256" cy="44775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477581"/>
              </a:lnTo>
              <a:lnTo>
                <a:pt x="609256" y="447758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1D3373-8347-4712-9B78-D9D3F845679C}">
      <dsp:nvSpPr>
        <dsp:cNvPr id="0" name=""/>
        <dsp:cNvSpPr/>
      </dsp:nvSpPr>
      <dsp:spPr>
        <a:xfrm>
          <a:off x="3685629" y="5592923"/>
          <a:ext cx="4072319" cy="4011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satMod val="103000"/>
                <a:lumMod val="102000"/>
                <a:tint val="94000"/>
              </a:schemeClr>
            </a:gs>
            <a:gs pos="50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</a:rPr>
            <a:t>УКРАИНА</a:t>
          </a:r>
          <a:endParaRPr lang="uk-UA" sz="1400" kern="1200" dirty="0">
            <a:solidFill>
              <a:schemeClr val="bg1"/>
            </a:solidFill>
          </a:endParaRPr>
        </a:p>
      </dsp:txBody>
      <dsp:txXfrm>
        <a:off x="3697377" y="5604671"/>
        <a:ext cx="4048823" cy="3776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1DBAA-4B87-4977-8D98-B9BFA4DA0B7F}" type="datetimeFigureOut">
              <a:rPr lang="uk-UA" smtClean="0"/>
              <a:t>06.09.2013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921CD-EBE8-4DA5-99A5-32C46F62FE1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37579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1DBAA-4B87-4977-8D98-B9BFA4DA0B7F}" type="datetimeFigureOut">
              <a:rPr lang="uk-UA" smtClean="0"/>
              <a:t>06.09.2013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921CD-EBE8-4DA5-99A5-32C46F62FE1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83386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1DBAA-4B87-4977-8D98-B9BFA4DA0B7F}" type="datetimeFigureOut">
              <a:rPr lang="uk-UA" smtClean="0"/>
              <a:t>06.09.2013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921CD-EBE8-4DA5-99A5-32C46F62FE1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76686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1DBAA-4B87-4977-8D98-B9BFA4DA0B7F}" type="datetimeFigureOut">
              <a:rPr lang="uk-UA" smtClean="0"/>
              <a:t>06.09.2013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921CD-EBE8-4DA5-99A5-32C46F62FE1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014923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1DBAA-4B87-4977-8D98-B9BFA4DA0B7F}" type="datetimeFigureOut">
              <a:rPr lang="uk-UA" smtClean="0"/>
              <a:t>06.09.2013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921CD-EBE8-4DA5-99A5-32C46F62FE1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6580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1DBAA-4B87-4977-8D98-B9BFA4DA0B7F}" type="datetimeFigureOut">
              <a:rPr lang="uk-UA" smtClean="0"/>
              <a:t>06.09.2013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921CD-EBE8-4DA5-99A5-32C46F62FE1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977753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1DBAA-4B87-4977-8D98-B9BFA4DA0B7F}" type="datetimeFigureOut">
              <a:rPr lang="uk-UA" smtClean="0"/>
              <a:t>06.09.2013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921CD-EBE8-4DA5-99A5-32C46F62FE1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57947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1DBAA-4B87-4977-8D98-B9BFA4DA0B7F}" type="datetimeFigureOut">
              <a:rPr lang="uk-UA" smtClean="0"/>
              <a:t>06.09.2013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921CD-EBE8-4DA5-99A5-32C46F62FE1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77116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1DBAA-4B87-4977-8D98-B9BFA4DA0B7F}" type="datetimeFigureOut">
              <a:rPr lang="uk-UA" smtClean="0"/>
              <a:t>06.09.2013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921CD-EBE8-4DA5-99A5-32C46F62FE1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914058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1DBAA-4B87-4977-8D98-B9BFA4DA0B7F}" type="datetimeFigureOut">
              <a:rPr lang="uk-UA" smtClean="0"/>
              <a:t>06.09.2013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921CD-EBE8-4DA5-99A5-32C46F62FE1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764974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1DBAA-4B87-4977-8D98-B9BFA4DA0B7F}" type="datetimeFigureOut">
              <a:rPr lang="uk-UA" smtClean="0"/>
              <a:t>06.09.2013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921CD-EBE8-4DA5-99A5-32C46F62FE1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64524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A1DBAA-4B87-4977-8D98-B9BFA4DA0B7F}" type="datetimeFigureOut">
              <a:rPr lang="uk-UA" smtClean="0"/>
              <a:t>06.09.2013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8921CD-EBE8-4DA5-99A5-32C46F62FE1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23176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Relationship Id="rId9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66349" y="0"/>
            <a:ext cx="5878492" cy="494675"/>
          </a:xfrm>
        </p:spPr>
        <p:txBody>
          <a:bodyPr>
            <a:noAutofit/>
          </a:bodyPr>
          <a:lstStyle/>
          <a:p>
            <a:r>
              <a:rPr lang="ru-RU" sz="2400" b="1" dirty="0"/>
              <a:t>Организационная структура Конвенции МДП</a:t>
            </a:r>
            <a:endParaRPr lang="uk-UA" sz="2400" b="1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62885" y="459549"/>
            <a:ext cx="9746377" cy="6336338"/>
            <a:chOff x="0" y="0"/>
            <a:chExt cx="9026732" cy="6804561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0" y="0"/>
              <a:ext cx="8566954" cy="6346209"/>
              <a:chOff x="-326866" y="0"/>
              <a:chExt cx="9825151" cy="7303294"/>
            </a:xfrm>
          </p:grpSpPr>
          <p:sp>
            <p:nvSpPr>
              <p:cNvPr id="16" name="Прямоугольник 15"/>
              <p:cNvSpPr/>
              <p:nvPr/>
            </p:nvSpPr>
            <p:spPr>
              <a:xfrm>
                <a:off x="3207224" y="0"/>
                <a:ext cx="3200400" cy="685800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ru-RU" sz="1000" b="1" dirty="0">
                    <a:solidFill>
                      <a:schemeClr val="tx1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Административный комитет</a:t>
                </a:r>
                <a:endParaRPr lang="uk-UA" sz="1100" dirty="0">
                  <a:solidFill>
                    <a:schemeClr val="tx1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ru-RU" sz="1000" dirty="0">
                    <a:solidFill>
                      <a:schemeClr val="tx1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Межправительственная организация</a:t>
                </a:r>
                <a:endParaRPr lang="uk-UA" sz="1100" dirty="0">
                  <a:solidFill>
                    <a:schemeClr val="tx1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ru-RU" sz="1000" dirty="0">
                    <a:solidFill>
                      <a:schemeClr val="tx1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Все Договаривающиеся стороны Конвенции МДП</a:t>
                </a:r>
                <a:endParaRPr lang="uk-UA" sz="1100" dirty="0">
                  <a:solidFill>
                    <a:schemeClr val="tx1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Прямоугольник 16"/>
              <p:cNvSpPr/>
              <p:nvPr/>
            </p:nvSpPr>
            <p:spPr>
              <a:xfrm>
                <a:off x="1828800" y="1132764"/>
                <a:ext cx="1830070" cy="681355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ru-RU" sz="1100" b="1" dirty="0">
                    <a:solidFill>
                      <a:schemeClr val="tx1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Секретарь МДП</a:t>
                </a:r>
                <a:endParaRPr lang="uk-UA" sz="1100" dirty="0">
                  <a:solidFill>
                    <a:schemeClr val="tx1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ru-RU" sz="800" dirty="0">
                    <a:solidFill>
                      <a:schemeClr val="tx1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uk-UA" sz="1100" dirty="0">
                  <a:solidFill>
                    <a:schemeClr val="tx1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ru-RU" sz="1100" dirty="0">
                    <a:solidFill>
                      <a:schemeClr val="tx1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Секретариат МДП</a:t>
                </a:r>
                <a:endParaRPr lang="uk-UA" sz="1100" dirty="0">
                  <a:solidFill>
                    <a:schemeClr val="tx1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5950424" y="1119115"/>
                <a:ext cx="2624455" cy="948691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ru-RU" sz="1100" b="1" dirty="0">
                    <a:solidFill>
                      <a:schemeClr val="tx1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Исполнительный совет МДП (ИСМДП)</a:t>
                </a:r>
                <a:endParaRPr lang="uk-UA" sz="1100" dirty="0">
                  <a:solidFill>
                    <a:schemeClr val="tx1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ru-RU" sz="1100" dirty="0">
                    <a:solidFill>
                      <a:schemeClr val="tx1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Межправительственный орган из 9 избираемых членов </a:t>
                </a:r>
                <a:endParaRPr lang="uk-UA" sz="1100" dirty="0">
                  <a:solidFill>
                    <a:schemeClr val="tx1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" name="Прямоугольник 18"/>
              <p:cNvSpPr/>
              <p:nvPr/>
            </p:nvSpPr>
            <p:spPr>
              <a:xfrm>
                <a:off x="1" y="2049548"/>
                <a:ext cx="3657508" cy="791845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ru-RU" sz="1000" b="1" dirty="0">
                    <a:solidFill>
                      <a:schemeClr val="tx1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Европейская экономическая комиссия (ЕЭК ООН)</a:t>
                </a:r>
                <a:endParaRPr lang="uk-UA" sz="1100" dirty="0">
                  <a:solidFill>
                    <a:schemeClr val="tx1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ru-RU" sz="1000" dirty="0">
                    <a:solidFill>
                      <a:schemeClr val="tx1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Комитет по внутреннему транспорту</a:t>
                </a:r>
                <a:endParaRPr lang="uk-UA" sz="1100" dirty="0">
                  <a:solidFill>
                    <a:schemeClr val="tx1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ru-RU" sz="1000" dirty="0">
                    <a:solidFill>
                      <a:schemeClr val="tx1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Межправительственная организация</a:t>
                </a:r>
                <a:endParaRPr lang="uk-UA" sz="1100" dirty="0">
                  <a:solidFill>
                    <a:schemeClr val="tx1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ru-RU" sz="1000" dirty="0">
                    <a:solidFill>
                      <a:schemeClr val="tx1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Страны-члены ООН</a:t>
                </a:r>
                <a:endParaRPr lang="uk-UA" sz="1100" dirty="0">
                  <a:solidFill>
                    <a:schemeClr val="tx1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" name="Прямоугольник 19"/>
              <p:cNvSpPr/>
              <p:nvPr/>
            </p:nvSpPr>
            <p:spPr>
              <a:xfrm>
                <a:off x="-326866" y="3206985"/>
                <a:ext cx="3987006" cy="1127649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ru-RU" sz="1100" b="1" dirty="0">
                    <a:solidFill>
                      <a:schemeClr val="tx1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Рабочая группа ЕЭК ООН</a:t>
                </a:r>
                <a:endParaRPr lang="uk-UA" sz="1100" dirty="0">
                  <a:solidFill>
                    <a:schemeClr val="tx1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en-US" sz="1100" b="1" dirty="0">
                    <a:solidFill>
                      <a:schemeClr val="tx1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WP</a:t>
                </a:r>
                <a:r>
                  <a:rPr lang="ru-RU" sz="1100" b="1" dirty="0">
                    <a:solidFill>
                      <a:schemeClr val="tx1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_30</a:t>
                </a:r>
                <a:endParaRPr lang="uk-UA" sz="1100" dirty="0">
                  <a:solidFill>
                    <a:schemeClr val="tx1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ru-RU" sz="1100" dirty="0">
                    <a:solidFill>
                      <a:schemeClr val="tx1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(по таможенным вопросам, связанным с транспортом)</a:t>
                </a:r>
                <a:endParaRPr lang="uk-UA" sz="1100" dirty="0">
                  <a:solidFill>
                    <a:schemeClr val="tx1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ru-RU" sz="1100" dirty="0">
                    <a:solidFill>
                      <a:schemeClr val="tx1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Межправительственная организация</a:t>
                </a:r>
                <a:endParaRPr lang="uk-UA" sz="1100" dirty="0">
                  <a:solidFill>
                    <a:schemeClr val="tx1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ru-RU" sz="1100" dirty="0">
                    <a:solidFill>
                      <a:schemeClr val="tx1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Страны-члены ООН</a:t>
                </a:r>
                <a:endParaRPr lang="uk-UA" sz="1100" dirty="0">
                  <a:solidFill>
                    <a:schemeClr val="tx1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Прямоугольник 20"/>
              <p:cNvSpPr/>
              <p:nvPr/>
            </p:nvSpPr>
            <p:spPr>
              <a:xfrm>
                <a:off x="450353" y="4790336"/>
                <a:ext cx="2742565" cy="942359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ru-RU" sz="1100" b="1" dirty="0">
                    <a:solidFill>
                      <a:schemeClr val="tx1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Контактная группа МДП</a:t>
                </a:r>
                <a:endParaRPr lang="uk-UA" sz="1100" dirty="0">
                  <a:solidFill>
                    <a:schemeClr val="tx1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ru-RU" sz="1100" dirty="0">
                    <a:solidFill>
                      <a:schemeClr val="tx1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Смешанный орган из представителей таможни, транспорта и др.</a:t>
                </a:r>
                <a:endParaRPr lang="uk-UA" sz="1100" dirty="0">
                  <a:solidFill>
                    <a:schemeClr val="tx1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" name="Прямоугольник 21"/>
              <p:cNvSpPr/>
              <p:nvPr/>
            </p:nvSpPr>
            <p:spPr>
              <a:xfrm>
                <a:off x="6632812" y="3302758"/>
                <a:ext cx="2524125" cy="1031875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ru-RU" sz="1100" b="1" dirty="0">
                    <a:solidFill>
                      <a:schemeClr val="tx1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Международная организация</a:t>
                </a:r>
                <a:endParaRPr lang="uk-UA" sz="1100" dirty="0">
                  <a:solidFill>
                    <a:schemeClr val="tx1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ru-RU" sz="1100" dirty="0">
                    <a:solidFill>
                      <a:schemeClr val="tx1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(Статья 6 Конвенции)</a:t>
                </a:r>
                <a:endParaRPr lang="uk-UA" sz="1100" dirty="0">
                  <a:solidFill>
                    <a:schemeClr val="tx1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ru-RU" sz="800" dirty="0">
                    <a:solidFill>
                      <a:schemeClr val="tx1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uk-UA" sz="1100" dirty="0">
                  <a:solidFill>
                    <a:schemeClr val="tx1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ru-RU" sz="1100" dirty="0">
                    <a:solidFill>
                      <a:schemeClr val="tx1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Неправительственная организация </a:t>
                </a:r>
                <a:r>
                  <a:rPr lang="ru-RU" sz="1100" dirty="0">
                    <a:solidFill>
                      <a:schemeClr val="tx1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П</a:t>
                </a:r>
                <a:r>
                  <a:rPr lang="ru-RU" sz="1100" dirty="0" smtClean="0">
                    <a:solidFill>
                      <a:schemeClr val="tx1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еревозчики</a:t>
                </a:r>
                <a:endParaRPr lang="uk-UA" sz="1100" dirty="0">
                  <a:solidFill>
                    <a:schemeClr val="tx1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Прямоугольник 22"/>
              <p:cNvSpPr/>
              <p:nvPr/>
            </p:nvSpPr>
            <p:spPr>
              <a:xfrm>
                <a:off x="6509982" y="4776716"/>
                <a:ext cx="1887855" cy="688975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ru-RU" sz="1100" b="1" dirty="0">
                    <a:solidFill>
                      <a:schemeClr val="tx1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Международное</a:t>
                </a:r>
                <a:endParaRPr lang="uk-UA" sz="1100" dirty="0">
                  <a:solidFill>
                    <a:schemeClr val="tx1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ru-RU" sz="1100" b="1" dirty="0">
                    <a:solidFill>
                      <a:schemeClr val="tx1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страхование или финансовая гарантия</a:t>
                </a:r>
                <a:endParaRPr lang="uk-UA" sz="1100" dirty="0">
                  <a:solidFill>
                    <a:schemeClr val="tx1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4" name="Группа 23"/>
              <p:cNvGrpSpPr/>
              <p:nvPr/>
            </p:nvGrpSpPr>
            <p:grpSpPr>
              <a:xfrm>
                <a:off x="122830" y="5936776"/>
                <a:ext cx="2742565" cy="1366518"/>
                <a:chOff x="0" y="0"/>
                <a:chExt cx="2742565" cy="1367106"/>
              </a:xfrm>
            </p:grpSpPr>
            <p:sp>
              <p:nvSpPr>
                <p:cNvPr id="57" name="Прямоугольник 56"/>
                <p:cNvSpPr/>
                <p:nvPr/>
              </p:nvSpPr>
              <p:spPr>
                <a:xfrm>
                  <a:off x="0" y="0"/>
                  <a:ext cx="2742565" cy="33484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07000"/>
                    </a:lnSpc>
                    <a:spcAft>
                      <a:spcPts val="0"/>
                    </a:spcAft>
                  </a:pPr>
                  <a:r>
                    <a:rPr lang="ru-RU" sz="1400" b="1" dirty="0">
                      <a:solidFill>
                        <a:schemeClr val="tx1"/>
                      </a:solidFill>
                      <a:effectLst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Страна А</a:t>
                  </a:r>
                  <a:endParaRPr lang="uk-UA" sz="1100" dirty="0">
                    <a:solidFill>
                      <a:schemeClr val="tx1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8" name="Прямоугольник 57"/>
                <p:cNvSpPr/>
                <p:nvPr/>
              </p:nvSpPr>
              <p:spPr>
                <a:xfrm>
                  <a:off x="0" y="341759"/>
                  <a:ext cx="2742565" cy="341760"/>
                </a:xfrm>
                <a:prstGeom prst="rect">
                  <a:avLst/>
                </a:prstGeom>
              </p:spPr>
              <p:style>
                <a:lnRef idx="1">
                  <a:schemeClr val="accent1"/>
                </a:lnRef>
                <a:fillRef idx="2">
                  <a:schemeClr val="accent1"/>
                </a:fillRef>
                <a:effectRef idx="1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0"/>
                    </a:spcAft>
                  </a:pPr>
                  <a:r>
                    <a:rPr lang="ru-RU" sz="1000" dirty="0">
                      <a:solidFill>
                        <a:schemeClr val="tx1"/>
                      </a:solidFill>
                      <a:effectLst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Таможенные органы</a:t>
                  </a:r>
                  <a:endParaRPr lang="uk-UA" sz="1100" dirty="0">
                    <a:solidFill>
                      <a:schemeClr val="tx1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9" name="Прямоугольник 58"/>
                <p:cNvSpPr/>
                <p:nvPr/>
              </p:nvSpPr>
              <p:spPr>
                <a:xfrm>
                  <a:off x="0" y="683812"/>
                  <a:ext cx="2742329" cy="334645"/>
                </a:xfrm>
                <a:prstGeom prst="rect">
                  <a:avLst/>
                </a:prstGeom>
              </p:spPr>
              <p:style>
                <a:lnRef idx="1">
                  <a:schemeClr val="accent1"/>
                </a:lnRef>
                <a:fillRef idx="2">
                  <a:schemeClr val="accent1"/>
                </a:fillRef>
                <a:effectRef idx="1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0"/>
                    </a:spcAft>
                  </a:pPr>
                  <a:r>
                    <a:rPr lang="ru-RU" sz="1000" dirty="0">
                      <a:solidFill>
                        <a:schemeClr val="tx1"/>
                      </a:solidFill>
                      <a:effectLst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Национальное объединение</a:t>
                  </a:r>
                  <a:endParaRPr lang="uk-UA" sz="1100" dirty="0">
                    <a:solidFill>
                      <a:schemeClr val="tx1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0" name="Прямоугольник 59"/>
                <p:cNvSpPr/>
                <p:nvPr/>
              </p:nvSpPr>
              <p:spPr>
                <a:xfrm>
                  <a:off x="0" y="1017767"/>
                  <a:ext cx="2742329" cy="349339"/>
                </a:xfrm>
                <a:prstGeom prst="rect">
                  <a:avLst/>
                </a:prstGeom>
              </p:spPr>
              <p:style>
                <a:lnRef idx="1">
                  <a:schemeClr val="accent1"/>
                </a:lnRef>
                <a:fillRef idx="2">
                  <a:schemeClr val="accent1"/>
                </a:fillRef>
                <a:effectRef idx="1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0"/>
                    </a:spcAft>
                  </a:pPr>
                  <a:r>
                    <a:rPr lang="ru-RU" sz="1000" dirty="0">
                      <a:solidFill>
                        <a:schemeClr val="tx1"/>
                      </a:solidFill>
                      <a:effectLst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Держатель книжки МДП</a:t>
                  </a:r>
                  <a:endParaRPr lang="uk-UA" sz="1100" dirty="0">
                    <a:solidFill>
                      <a:schemeClr val="tx1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61" name="Прямая со стрелкой 60"/>
                <p:cNvCxnSpPr/>
                <p:nvPr/>
              </p:nvCxnSpPr>
              <p:spPr>
                <a:xfrm>
                  <a:off x="103367" y="564543"/>
                  <a:ext cx="4623" cy="256032"/>
                </a:xfrm>
                <a:prstGeom prst="straightConnector1">
                  <a:avLst/>
                </a:prstGeom>
                <a:ln w="28575">
                  <a:solidFill>
                    <a:schemeClr val="bg1"/>
                  </a:solidFill>
                  <a:tailEnd type="triangle"/>
                </a:ln>
              </p:spPr>
              <p:style>
                <a:lnRef idx="3">
                  <a:schemeClr val="accent5"/>
                </a:lnRef>
                <a:fillRef idx="0">
                  <a:schemeClr val="accent5"/>
                </a:fillRef>
                <a:effectRef idx="2">
                  <a:schemeClr val="accent5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Прямая со стрелкой 61"/>
                <p:cNvCxnSpPr/>
                <p:nvPr/>
              </p:nvCxnSpPr>
              <p:spPr>
                <a:xfrm>
                  <a:off x="230588" y="906449"/>
                  <a:ext cx="3821" cy="256032"/>
                </a:xfrm>
                <a:prstGeom prst="straightConnector1">
                  <a:avLst/>
                </a:prstGeom>
                <a:ln w="28575">
                  <a:solidFill>
                    <a:schemeClr val="bg1"/>
                  </a:solidFill>
                  <a:tailEnd type="triangle"/>
                </a:ln>
              </p:spPr>
              <p:style>
                <a:lnRef idx="3">
                  <a:schemeClr val="accent5"/>
                </a:lnRef>
                <a:fillRef idx="0">
                  <a:schemeClr val="accent5"/>
                </a:fillRef>
                <a:effectRef idx="2">
                  <a:schemeClr val="accent5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5" name="Группа 24"/>
              <p:cNvGrpSpPr/>
              <p:nvPr/>
            </p:nvGrpSpPr>
            <p:grpSpPr>
              <a:xfrm>
                <a:off x="6755642" y="5923128"/>
                <a:ext cx="2742643" cy="1366518"/>
                <a:chOff x="0" y="0"/>
                <a:chExt cx="2742643" cy="1367106"/>
              </a:xfrm>
            </p:grpSpPr>
            <p:sp>
              <p:nvSpPr>
                <p:cNvPr id="51" name="Прямоугольник 50"/>
                <p:cNvSpPr/>
                <p:nvPr/>
              </p:nvSpPr>
              <p:spPr>
                <a:xfrm>
                  <a:off x="0" y="0"/>
                  <a:ext cx="2742565" cy="33484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07000"/>
                    </a:lnSpc>
                    <a:spcAft>
                      <a:spcPts val="0"/>
                    </a:spcAft>
                  </a:pPr>
                  <a:r>
                    <a:rPr lang="ru-RU" sz="1400" b="1" dirty="0">
                      <a:solidFill>
                        <a:schemeClr val="tx1"/>
                      </a:solidFill>
                      <a:effectLst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Страна С</a:t>
                  </a:r>
                  <a:endParaRPr lang="uk-UA" sz="1100" dirty="0">
                    <a:solidFill>
                      <a:schemeClr val="tx1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2" name="Прямоугольник 51"/>
                <p:cNvSpPr/>
                <p:nvPr/>
              </p:nvSpPr>
              <p:spPr>
                <a:xfrm>
                  <a:off x="0" y="341759"/>
                  <a:ext cx="2742565" cy="341760"/>
                </a:xfrm>
                <a:prstGeom prst="rect">
                  <a:avLst/>
                </a:prstGeom>
              </p:spPr>
              <p:style>
                <a:lnRef idx="1">
                  <a:schemeClr val="accent1"/>
                </a:lnRef>
                <a:fillRef idx="2">
                  <a:schemeClr val="accent1"/>
                </a:fillRef>
                <a:effectRef idx="1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0"/>
                    </a:spcAft>
                  </a:pPr>
                  <a:r>
                    <a:rPr lang="ru-RU" sz="1000" dirty="0">
                      <a:solidFill>
                        <a:schemeClr val="tx1"/>
                      </a:solidFill>
                      <a:effectLst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Таможенные органы</a:t>
                  </a:r>
                  <a:endParaRPr lang="uk-UA" sz="1100" dirty="0">
                    <a:solidFill>
                      <a:schemeClr val="tx1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3" name="Прямоугольник 52"/>
                <p:cNvSpPr/>
                <p:nvPr/>
              </p:nvSpPr>
              <p:spPr>
                <a:xfrm>
                  <a:off x="314" y="653252"/>
                  <a:ext cx="2742329" cy="334644"/>
                </a:xfrm>
                <a:prstGeom prst="rect">
                  <a:avLst/>
                </a:prstGeom>
              </p:spPr>
              <p:style>
                <a:lnRef idx="1">
                  <a:schemeClr val="accent1"/>
                </a:lnRef>
                <a:fillRef idx="2">
                  <a:schemeClr val="accent1"/>
                </a:fillRef>
                <a:effectRef idx="1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0"/>
                    </a:spcAft>
                  </a:pPr>
                  <a:r>
                    <a:rPr lang="ru-RU" sz="1000" dirty="0">
                      <a:solidFill>
                        <a:schemeClr val="tx1"/>
                      </a:solidFill>
                      <a:effectLst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Национальное объединение</a:t>
                  </a:r>
                  <a:endParaRPr lang="uk-UA" sz="1100" dirty="0">
                    <a:solidFill>
                      <a:schemeClr val="tx1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4" name="Прямоугольник 53"/>
                <p:cNvSpPr/>
                <p:nvPr/>
              </p:nvSpPr>
              <p:spPr>
                <a:xfrm>
                  <a:off x="0" y="1017767"/>
                  <a:ext cx="2742329" cy="349339"/>
                </a:xfrm>
                <a:prstGeom prst="rect">
                  <a:avLst/>
                </a:prstGeom>
              </p:spPr>
              <p:style>
                <a:lnRef idx="1">
                  <a:schemeClr val="accent1"/>
                </a:lnRef>
                <a:fillRef idx="2">
                  <a:schemeClr val="accent1"/>
                </a:fillRef>
                <a:effectRef idx="1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0"/>
                    </a:spcAft>
                  </a:pPr>
                  <a:r>
                    <a:rPr lang="ru-RU" sz="1000" dirty="0">
                      <a:solidFill>
                        <a:schemeClr val="tx1"/>
                      </a:solidFill>
                      <a:effectLst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Держатель книжки МДП</a:t>
                  </a:r>
                  <a:endParaRPr lang="uk-UA" sz="1100" dirty="0">
                    <a:solidFill>
                      <a:schemeClr val="tx1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55" name="Прямая со стрелкой 54"/>
                <p:cNvCxnSpPr/>
                <p:nvPr/>
              </p:nvCxnSpPr>
              <p:spPr>
                <a:xfrm>
                  <a:off x="103367" y="564543"/>
                  <a:ext cx="4623" cy="256032"/>
                </a:xfrm>
                <a:prstGeom prst="straightConnector1">
                  <a:avLst/>
                </a:prstGeom>
                <a:ln w="28575">
                  <a:solidFill>
                    <a:schemeClr val="bg1"/>
                  </a:solidFill>
                  <a:tailEnd type="triangle"/>
                </a:ln>
              </p:spPr>
              <p:style>
                <a:lnRef idx="3">
                  <a:schemeClr val="accent5"/>
                </a:lnRef>
                <a:fillRef idx="0">
                  <a:schemeClr val="accent5"/>
                </a:fillRef>
                <a:effectRef idx="2">
                  <a:schemeClr val="accent5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Прямая со стрелкой 55"/>
                <p:cNvCxnSpPr/>
                <p:nvPr/>
              </p:nvCxnSpPr>
              <p:spPr>
                <a:xfrm>
                  <a:off x="230588" y="906449"/>
                  <a:ext cx="3821" cy="256032"/>
                </a:xfrm>
                <a:prstGeom prst="straightConnector1">
                  <a:avLst/>
                </a:prstGeom>
                <a:ln w="28575">
                  <a:solidFill>
                    <a:schemeClr val="bg1"/>
                  </a:solidFill>
                  <a:tailEnd type="triangle"/>
                </a:ln>
              </p:spPr>
              <p:style>
                <a:lnRef idx="3">
                  <a:schemeClr val="accent5"/>
                </a:lnRef>
                <a:fillRef idx="0">
                  <a:schemeClr val="accent5"/>
                </a:fillRef>
                <a:effectRef idx="2">
                  <a:schemeClr val="accent5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6" name="Группа 25"/>
              <p:cNvGrpSpPr/>
              <p:nvPr/>
            </p:nvGrpSpPr>
            <p:grpSpPr>
              <a:xfrm>
                <a:off x="3439236" y="5923128"/>
                <a:ext cx="2742565" cy="1366518"/>
                <a:chOff x="0" y="0"/>
                <a:chExt cx="2742565" cy="1367106"/>
              </a:xfrm>
            </p:grpSpPr>
            <p:sp>
              <p:nvSpPr>
                <p:cNvPr id="45" name="Прямоугольник 44"/>
                <p:cNvSpPr/>
                <p:nvPr/>
              </p:nvSpPr>
              <p:spPr>
                <a:xfrm>
                  <a:off x="0" y="0"/>
                  <a:ext cx="2742565" cy="33484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07000"/>
                    </a:lnSpc>
                    <a:spcAft>
                      <a:spcPts val="0"/>
                    </a:spcAft>
                  </a:pPr>
                  <a:r>
                    <a:rPr lang="ru-RU" sz="1400" b="1" dirty="0">
                      <a:solidFill>
                        <a:schemeClr val="tx1"/>
                      </a:solidFill>
                      <a:effectLst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Страна В</a:t>
                  </a:r>
                  <a:endParaRPr lang="uk-UA" sz="1100" dirty="0">
                    <a:solidFill>
                      <a:schemeClr val="tx1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6" name="Прямоугольник 45"/>
                <p:cNvSpPr/>
                <p:nvPr/>
              </p:nvSpPr>
              <p:spPr>
                <a:xfrm>
                  <a:off x="0" y="341759"/>
                  <a:ext cx="2742565" cy="341760"/>
                </a:xfrm>
                <a:prstGeom prst="rect">
                  <a:avLst/>
                </a:prstGeom>
              </p:spPr>
              <p:style>
                <a:lnRef idx="1">
                  <a:schemeClr val="accent1"/>
                </a:lnRef>
                <a:fillRef idx="2">
                  <a:schemeClr val="accent1"/>
                </a:fillRef>
                <a:effectRef idx="1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0"/>
                    </a:spcAft>
                  </a:pPr>
                  <a:r>
                    <a:rPr lang="ru-RU" sz="1000" dirty="0">
                      <a:solidFill>
                        <a:schemeClr val="tx1"/>
                      </a:solidFill>
                      <a:effectLst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Таможенные органы</a:t>
                  </a:r>
                  <a:endParaRPr lang="uk-UA" sz="1100" dirty="0">
                    <a:solidFill>
                      <a:schemeClr val="tx1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7" name="Прямоугольник 46"/>
                <p:cNvSpPr/>
                <p:nvPr/>
              </p:nvSpPr>
              <p:spPr>
                <a:xfrm>
                  <a:off x="0" y="683812"/>
                  <a:ext cx="2742329" cy="334645"/>
                </a:xfrm>
                <a:prstGeom prst="rect">
                  <a:avLst/>
                </a:prstGeom>
              </p:spPr>
              <p:style>
                <a:lnRef idx="1">
                  <a:schemeClr val="accent1"/>
                </a:lnRef>
                <a:fillRef idx="2">
                  <a:schemeClr val="accent1"/>
                </a:fillRef>
                <a:effectRef idx="1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0"/>
                    </a:spcAft>
                  </a:pPr>
                  <a:r>
                    <a:rPr lang="ru-RU" sz="1000" dirty="0">
                      <a:solidFill>
                        <a:schemeClr val="tx1"/>
                      </a:solidFill>
                      <a:effectLst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Национальное объединение</a:t>
                  </a:r>
                  <a:endParaRPr lang="uk-UA" sz="1100" dirty="0">
                    <a:solidFill>
                      <a:schemeClr val="tx1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8" name="Прямоугольник 47"/>
                <p:cNvSpPr/>
                <p:nvPr/>
              </p:nvSpPr>
              <p:spPr>
                <a:xfrm>
                  <a:off x="0" y="1017767"/>
                  <a:ext cx="2742329" cy="349339"/>
                </a:xfrm>
                <a:prstGeom prst="rect">
                  <a:avLst/>
                </a:prstGeom>
              </p:spPr>
              <p:style>
                <a:lnRef idx="1">
                  <a:schemeClr val="accent1"/>
                </a:lnRef>
                <a:fillRef idx="2">
                  <a:schemeClr val="accent1"/>
                </a:fillRef>
                <a:effectRef idx="1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0"/>
                    </a:spcAft>
                  </a:pPr>
                  <a:r>
                    <a:rPr lang="ru-RU" sz="1000" dirty="0">
                      <a:solidFill>
                        <a:schemeClr val="tx1"/>
                      </a:solidFill>
                      <a:effectLst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Держатель книжки МДП</a:t>
                  </a:r>
                  <a:endParaRPr lang="uk-UA" sz="1100" dirty="0">
                    <a:solidFill>
                      <a:schemeClr val="tx1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49" name="Прямая со стрелкой 48"/>
                <p:cNvCxnSpPr/>
                <p:nvPr/>
              </p:nvCxnSpPr>
              <p:spPr>
                <a:xfrm>
                  <a:off x="103367" y="564543"/>
                  <a:ext cx="4623" cy="256032"/>
                </a:xfrm>
                <a:prstGeom prst="straightConnector1">
                  <a:avLst/>
                </a:prstGeom>
                <a:ln w="28575">
                  <a:solidFill>
                    <a:schemeClr val="bg1"/>
                  </a:solidFill>
                  <a:tailEnd type="triangle"/>
                </a:ln>
              </p:spPr>
              <p:style>
                <a:lnRef idx="3">
                  <a:schemeClr val="accent5"/>
                </a:lnRef>
                <a:fillRef idx="0">
                  <a:schemeClr val="accent5"/>
                </a:fillRef>
                <a:effectRef idx="2">
                  <a:schemeClr val="accent5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Прямая со стрелкой 49"/>
                <p:cNvCxnSpPr/>
                <p:nvPr/>
              </p:nvCxnSpPr>
              <p:spPr>
                <a:xfrm>
                  <a:off x="230588" y="906449"/>
                  <a:ext cx="3821" cy="256032"/>
                </a:xfrm>
                <a:prstGeom prst="straightConnector1">
                  <a:avLst/>
                </a:prstGeom>
                <a:ln w="28575">
                  <a:solidFill>
                    <a:schemeClr val="bg1"/>
                  </a:solidFill>
                  <a:tailEnd type="triangle"/>
                </a:ln>
              </p:spPr>
              <p:style>
                <a:lnRef idx="3">
                  <a:schemeClr val="accent5"/>
                </a:lnRef>
                <a:fillRef idx="0">
                  <a:schemeClr val="accent5"/>
                </a:fillRef>
                <a:effectRef idx="2">
                  <a:schemeClr val="accent5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7" name="Соединительная линия уступом 26"/>
              <p:cNvCxnSpPr/>
              <p:nvPr/>
            </p:nvCxnSpPr>
            <p:spPr>
              <a:xfrm>
                <a:off x="6414448" y="436728"/>
                <a:ext cx="1129228" cy="693634"/>
              </a:xfrm>
              <a:prstGeom prst="bentConnector3">
                <a:avLst>
                  <a:gd name="adj1" fmla="val 99418"/>
                </a:avLst>
              </a:prstGeom>
              <a:ln w="28575"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Соединительная линия уступом 27"/>
              <p:cNvCxnSpPr/>
              <p:nvPr/>
            </p:nvCxnSpPr>
            <p:spPr>
              <a:xfrm flipH="1" flipV="1">
                <a:off x="6400800" y="218364"/>
                <a:ext cx="1363766" cy="914400"/>
              </a:xfrm>
              <a:prstGeom prst="bentConnector3">
                <a:avLst>
                  <a:gd name="adj1" fmla="val -21"/>
                </a:avLst>
              </a:prstGeom>
              <a:ln w="28575">
                <a:solidFill>
                  <a:schemeClr val="bg1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Прямая со стрелкой 28"/>
              <p:cNvCxnSpPr/>
              <p:nvPr/>
            </p:nvCxnSpPr>
            <p:spPr>
              <a:xfrm>
                <a:off x="8113536" y="2067807"/>
                <a:ext cx="6882" cy="1236140"/>
              </a:xfrm>
              <a:prstGeom prst="straightConnector1">
                <a:avLst/>
              </a:prstGeom>
              <a:ln w="28575"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Прямая со стрелкой 29"/>
              <p:cNvCxnSpPr/>
              <p:nvPr/>
            </p:nvCxnSpPr>
            <p:spPr>
              <a:xfrm>
                <a:off x="5036024" y="682388"/>
                <a:ext cx="0" cy="5572028"/>
              </a:xfrm>
              <a:prstGeom prst="straightConnector1">
                <a:avLst/>
              </a:prstGeom>
              <a:ln w="28575"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Прямая со стрелкой 30"/>
              <p:cNvCxnSpPr/>
              <p:nvPr/>
            </p:nvCxnSpPr>
            <p:spPr>
              <a:xfrm>
                <a:off x="3671248" y="3766782"/>
                <a:ext cx="2962988" cy="0"/>
              </a:xfrm>
              <a:prstGeom prst="straightConnector1">
                <a:avLst/>
              </a:prstGeom>
              <a:ln w="28575">
                <a:solidFill>
                  <a:schemeClr val="bg1"/>
                </a:solidFill>
                <a:prstDash val="dash"/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Соединительная линия уступом 31"/>
              <p:cNvCxnSpPr/>
              <p:nvPr/>
            </p:nvCxnSpPr>
            <p:spPr>
              <a:xfrm flipH="1" flipV="1">
                <a:off x="5254388" y="682388"/>
                <a:ext cx="1381002" cy="2842620"/>
              </a:xfrm>
              <a:prstGeom prst="bentConnector3">
                <a:avLst>
                  <a:gd name="adj1" fmla="val 100382"/>
                </a:avLst>
              </a:prstGeom>
              <a:ln w="28575">
                <a:solidFill>
                  <a:schemeClr val="bg1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Прямая со стрелкой 32"/>
              <p:cNvCxnSpPr/>
              <p:nvPr/>
            </p:nvCxnSpPr>
            <p:spPr>
              <a:xfrm flipH="1" flipV="1">
                <a:off x="6280450" y="2067807"/>
                <a:ext cx="11168" cy="1698977"/>
              </a:xfrm>
              <a:prstGeom prst="straightConnector1">
                <a:avLst/>
              </a:prstGeom>
              <a:ln w="28575">
                <a:solidFill>
                  <a:schemeClr val="bg1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Прямая со стрелкой 33"/>
              <p:cNvCxnSpPr/>
              <p:nvPr/>
            </p:nvCxnSpPr>
            <p:spPr>
              <a:xfrm flipV="1">
                <a:off x="4804012" y="682388"/>
                <a:ext cx="0" cy="3080982"/>
              </a:xfrm>
              <a:prstGeom prst="straightConnector1">
                <a:avLst/>
              </a:prstGeom>
              <a:ln w="28575">
                <a:solidFill>
                  <a:schemeClr val="bg1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Прямая со стрелкой 34"/>
              <p:cNvCxnSpPr/>
              <p:nvPr/>
            </p:nvCxnSpPr>
            <p:spPr>
              <a:xfrm flipH="1">
                <a:off x="3657600" y="1596788"/>
                <a:ext cx="2291554" cy="0"/>
              </a:xfrm>
              <a:prstGeom prst="straightConnector1">
                <a:avLst/>
              </a:prstGeom>
              <a:ln w="28575"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Прямая со стрелкой 35"/>
              <p:cNvCxnSpPr/>
              <p:nvPr/>
            </p:nvCxnSpPr>
            <p:spPr>
              <a:xfrm>
                <a:off x="3657600" y="1364776"/>
                <a:ext cx="2292824" cy="0"/>
              </a:xfrm>
              <a:prstGeom prst="straightConnector1">
                <a:avLst/>
              </a:prstGeom>
              <a:ln w="28575">
                <a:solidFill>
                  <a:schemeClr val="bg1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Прямая со стрелкой 36"/>
              <p:cNvCxnSpPr/>
              <p:nvPr/>
            </p:nvCxnSpPr>
            <p:spPr>
              <a:xfrm>
                <a:off x="1828800" y="2866065"/>
                <a:ext cx="0" cy="340919"/>
              </a:xfrm>
              <a:prstGeom prst="straightConnector1">
                <a:avLst/>
              </a:prstGeom>
              <a:ln w="28575"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Прямая со стрелкой 37"/>
              <p:cNvCxnSpPr/>
              <p:nvPr/>
            </p:nvCxnSpPr>
            <p:spPr>
              <a:xfrm>
                <a:off x="1255594" y="4339988"/>
                <a:ext cx="0" cy="455731"/>
              </a:xfrm>
              <a:prstGeom prst="straightConnector1">
                <a:avLst/>
              </a:prstGeom>
              <a:ln w="28575"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Прямая со стрелкой 38"/>
              <p:cNvCxnSpPr/>
              <p:nvPr/>
            </p:nvCxnSpPr>
            <p:spPr>
              <a:xfrm flipV="1">
                <a:off x="2402006" y="4339988"/>
                <a:ext cx="0" cy="436728"/>
              </a:xfrm>
              <a:prstGeom prst="straightConnector1">
                <a:avLst/>
              </a:prstGeom>
              <a:ln w="28575">
                <a:solidFill>
                  <a:schemeClr val="bg1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0" name="Группа 39"/>
              <p:cNvGrpSpPr/>
              <p:nvPr/>
            </p:nvGrpSpPr>
            <p:grpSpPr>
              <a:xfrm>
                <a:off x="1596788" y="5923128"/>
                <a:ext cx="6632812" cy="355261"/>
                <a:chOff x="0" y="0"/>
                <a:chExt cx="6632812" cy="355261"/>
              </a:xfrm>
            </p:grpSpPr>
            <p:cxnSp>
              <p:nvCxnSpPr>
                <p:cNvPr id="42" name="Прямая соединительная линия 41"/>
                <p:cNvCxnSpPr/>
                <p:nvPr/>
              </p:nvCxnSpPr>
              <p:spPr>
                <a:xfrm flipV="1">
                  <a:off x="0" y="0"/>
                  <a:ext cx="6629400" cy="13648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Прямая со стрелкой 42"/>
                <p:cNvCxnSpPr/>
                <p:nvPr/>
              </p:nvCxnSpPr>
              <p:spPr>
                <a:xfrm>
                  <a:off x="0" y="13648"/>
                  <a:ext cx="0" cy="341613"/>
                </a:xfrm>
                <a:prstGeom prst="straightConnector1">
                  <a:avLst/>
                </a:prstGeom>
                <a:ln w="28575">
                  <a:solidFill>
                    <a:schemeClr val="bg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Прямая со стрелкой 43"/>
                <p:cNvCxnSpPr/>
                <p:nvPr/>
              </p:nvCxnSpPr>
              <p:spPr>
                <a:xfrm>
                  <a:off x="6632812" y="0"/>
                  <a:ext cx="0" cy="330750"/>
                </a:xfrm>
                <a:prstGeom prst="straightConnector1">
                  <a:avLst/>
                </a:prstGeom>
                <a:ln w="28575">
                  <a:solidFill>
                    <a:schemeClr val="bg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1" name="Прямая со стрелкой 40"/>
              <p:cNvCxnSpPr/>
              <p:nvPr/>
            </p:nvCxnSpPr>
            <p:spPr>
              <a:xfrm flipV="1">
                <a:off x="7547212" y="4339988"/>
                <a:ext cx="0" cy="441600"/>
              </a:xfrm>
              <a:prstGeom prst="straightConnector1">
                <a:avLst/>
              </a:prstGeom>
              <a:ln w="28575">
                <a:solidFill>
                  <a:schemeClr val="bg1"/>
                </a:solidFill>
                <a:prstDash val="dash"/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" name="Прямая соединительная линия 5"/>
            <p:cNvCxnSpPr/>
            <p:nvPr/>
          </p:nvCxnSpPr>
          <p:spPr>
            <a:xfrm flipV="1">
              <a:off x="0" y="6567054"/>
              <a:ext cx="8801100" cy="0"/>
            </a:xfrm>
            <a:prstGeom prst="line">
              <a:avLst/>
            </a:prstGeom>
            <a:ln w="28575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225632" y="6804561"/>
              <a:ext cx="88011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Соединительная линия уступом 7"/>
            <p:cNvCxnSpPr/>
            <p:nvPr/>
          </p:nvCxnSpPr>
          <p:spPr>
            <a:xfrm flipH="1" flipV="1">
              <a:off x="8265226" y="3265714"/>
              <a:ext cx="748750" cy="3523444"/>
            </a:xfrm>
            <a:prstGeom prst="bentConnector3">
              <a:avLst>
                <a:gd name="adj1" fmla="val 780"/>
              </a:avLst>
            </a:prstGeom>
            <a:ln w="28575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Соединительная линия уступом 8"/>
            <p:cNvCxnSpPr/>
            <p:nvPr/>
          </p:nvCxnSpPr>
          <p:spPr>
            <a:xfrm flipV="1">
              <a:off x="225632" y="6020789"/>
              <a:ext cx="166474" cy="773658"/>
            </a:xfrm>
            <a:prstGeom prst="bentConnector3">
              <a:avLst>
                <a:gd name="adj1" fmla="val -7098"/>
              </a:avLst>
            </a:prstGeom>
            <a:ln w="28575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Соединительная линия уступом 9"/>
            <p:cNvCxnSpPr/>
            <p:nvPr/>
          </p:nvCxnSpPr>
          <p:spPr>
            <a:xfrm flipV="1">
              <a:off x="3087585" y="6020789"/>
              <a:ext cx="202296" cy="783772"/>
            </a:xfrm>
            <a:prstGeom prst="bentConnector3">
              <a:avLst>
                <a:gd name="adj1" fmla="val -2922"/>
              </a:avLst>
            </a:prstGeom>
            <a:ln w="28575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Соединительная линия уступом 10"/>
            <p:cNvCxnSpPr/>
            <p:nvPr/>
          </p:nvCxnSpPr>
          <p:spPr>
            <a:xfrm flipV="1">
              <a:off x="5961413" y="6020789"/>
              <a:ext cx="214196" cy="762718"/>
            </a:xfrm>
            <a:prstGeom prst="bentConnector3">
              <a:avLst>
                <a:gd name="adj1" fmla="val 56"/>
              </a:avLst>
            </a:prstGeom>
            <a:ln w="28575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Соединительная линия уступом 11"/>
            <p:cNvCxnSpPr/>
            <p:nvPr/>
          </p:nvCxnSpPr>
          <p:spPr>
            <a:xfrm flipH="1" flipV="1">
              <a:off x="7612084" y="4393870"/>
              <a:ext cx="1193855" cy="2167659"/>
            </a:xfrm>
            <a:prstGeom prst="bentConnector3">
              <a:avLst>
                <a:gd name="adj1" fmla="val 263"/>
              </a:avLst>
            </a:prstGeom>
            <a:ln w="28575">
              <a:solidFill>
                <a:schemeClr val="bg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Соединительная линия уступом 12"/>
            <p:cNvCxnSpPr/>
            <p:nvPr/>
          </p:nvCxnSpPr>
          <p:spPr>
            <a:xfrm flipV="1">
              <a:off x="0" y="5866410"/>
              <a:ext cx="392002" cy="695568"/>
            </a:xfrm>
            <a:prstGeom prst="bentConnector3">
              <a:avLst>
                <a:gd name="adj1" fmla="val -4556"/>
              </a:avLst>
            </a:prstGeom>
            <a:ln w="28575">
              <a:solidFill>
                <a:schemeClr val="bg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Соединительная линия уступом 13"/>
            <p:cNvCxnSpPr/>
            <p:nvPr/>
          </p:nvCxnSpPr>
          <p:spPr>
            <a:xfrm flipV="1">
              <a:off x="2968832" y="5866410"/>
              <a:ext cx="325549" cy="695568"/>
            </a:xfrm>
            <a:prstGeom prst="bentConnector3">
              <a:avLst>
                <a:gd name="adj1" fmla="val -4783"/>
              </a:avLst>
            </a:prstGeom>
            <a:ln w="28575">
              <a:solidFill>
                <a:schemeClr val="bg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Соединительная линия уступом 14"/>
            <p:cNvCxnSpPr/>
            <p:nvPr/>
          </p:nvCxnSpPr>
          <p:spPr>
            <a:xfrm flipV="1">
              <a:off x="5866411" y="5866410"/>
              <a:ext cx="309394" cy="695568"/>
            </a:xfrm>
            <a:prstGeom prst="bentConnector3">
              <a:avLst>
                <a:gd name="adj1" fmla="val -3760"/>
              </a:avLst>
            </a:prstGeom>
            <a:ln w="28575">
              <a:solidFill>
                <a:schemeClr val="bg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3" name="Рисунок 6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4667" y="0"/>
            <a:ext cx="2026276" cy="1519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730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881" y="224850"/>
            <a:ext cx="10987789" cy="1049311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РОЛЬ И ОБЯЗАННОСТИ ИСПОЛНИТЕЛЬНОГО СОВЕТА МДП II СЕКРЕТАРЯ МДП В СООТВЕТСТВИИ СО СТАТЬЕЙ 10 ПРИЛОЖЕНИЯ 8 К КОНВЕНЦИИ МДП</a:t>
            </a:r>
            <a:endParaRPr lang="uk-UA" sz="24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486820479"/>
              </p:ext>
            </p:extLst>
          </p:nvPr>
        </p:nvGraphicFramePr>
        <p:xfrm>
          <a:off x="532800" y="1139252"/>
          <a:ext cx="11026800" cy="57255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1788" y="0"/>
            <a:ext cx="2026276" cy="1519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534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531632" y="1217397"/>
            <a:ext cx="11025784" cy="5389124"/>
            <a:chOff x="531632" y="1101486"/>
            <a:chExt cx="11025784" cy="5389124"/>
          </a:xfrm>
        </p:grpSpPr>
        <p:sp>
          <p:nvSpPr>
            <p:cNvPr id="3" name="Полилиния 2"/>
            <p:cNvSpPr/>
            <p:nvPr/>
          </p:nvSpPr>
          <p:spPr>
            <a:xfrm>
              <a:off x="531632" y="1101486"/>
              <a:ext cx="11025784" cy="1559025"/>
            </a:xfrm>
            <a:custGeom>
              <a:avLst/>
              <a:gdLst>
                <a:gd name="connsiteX0" fmla="*/ 0 w 11025784"/>
                <a:gd name="connsiteY0" fmla="*/ 259843 h 1559025"/>
                <a:gd name="connsiteX1" fmla="*/ 259843 w 11025784"/>
                <a:gd name="connsiteY1" fmla="*/ 0 h 1559025"/>
                <a:gd name="connsiteX2" fmla="*/ 10765941 w 11025784"/>
                <a:gd name="connsiteY2" fmla="*/ 0 h 1559025"/>
                <a:gd name="connsiteX3" fmla="*/ 11025784 w 11025784"/>
                <a:gd name="connsiteY3" fmla="*/ 259843 h 1559025"/>
                <a:gd name="connsiteX4" fmla="*/ 11025784 w 11025784"/>
                <a:gd name="connsiteY4" fmla="*/ 1299182 h 1559025"/>
                <a:gd name="connsiteX5" fmla="*/ 10765941 w 11025784"/>
                <a:gd name="connsiteY5" fmla="*/ 1559025 h 1559025"/>
                <a:gd name="connsiteX6" fmla="*/ 259843 w 11025784"/>
                <a:gd name="connsiteY6" fmla="*/ 1559025 h 1559025"/>
                <a:gd name="connsiteX7" fmla="*/ 0 w 11025784"/>
                <a:gd name="connsiteY7" fmla="*/ 1299182 h 1559025"/>
                <a:gd name="connsiteX8" fmla="*/ 0 w 11025784"/>
                <a:gd name="connsiteY8" fmla="*/ 259843 h 1559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025784" h="1559025">
                  <a:moveTo>
                    <a:pt x="0" y="259843"/>
                  </a:moveTo>
                  <a:cubicBezTo>
                    <a:pt x="0" y="116336"/>
                    <a:pt x="116336" y="0"/>
                    <a:pt x="259843" y="0"/>
                  </a:cubicBezTo>
                  <a:lnTo>
                    <a:pt x="10765941" y="0"/>
                  </a:lnTo>
                  <a:cubicBezTo>
                    <a:pt x="10909448" y="0"/>
                    <a:pt x="11025784" y="116336"/>
                    <a:pt x="11025784" y="259843"/>
                  </a:cubicBezTo>
                  <a:lnTo>
                    <a:pt x="11025784" y="1299182"/>
                  </a:lnTo>
                  <a:cubicBezTo>
                    <a:pt x="11025784" y="1442689"/>
                    <a:pt x="10909448" y="1559025"/>
                    <a:pt x="10765941" y="1559025"/>
                  </a:cubicBezTo>
                  <a:lnTo>
                    <a:pt x="259843" y="1559025"/>
                  </a:lnTo>
                  <a:cubicBezTo>
                    <a:pt x="116336" y="1559025"/>
                    <a:pt x="0" y="1442689"/>
                    <a:pt x="0" y="1299182"/>
                  </a:cubicBezTo>
                  <a:lnTo>
                    <a:pt x="0" y="25984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4685" tIns="144685" rIns="144685" bIns="144685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kern="1200" dirty="0" smtClean="0"/>
                <a:t>наблюдать за функционированием системы гарантией С этой целью ИСМДП рассматривает всеобъемлющий договор гарантии, национальный акт о гарантиях, ежегодные страховые свидетельства и (при необходимости) высказывает свои сомнения. ИСМДП также требует от международной организации предоставления на ежегодной основе общих данных о числе предъявленных, урегулированных и рассматриваемых претензий</a:t>
              </a:r>
              <a:endParaRPr lang="uk-UA" sz="1800" kern="1200" dirty="0"/>
            </a:p>
          </p:txBody>
        </p:sp>
        <p:sp>
          <p:nvSpPr>
            <p:cNvPr id="5" name="Полилиния 4"/>
            <p:cNvSpPr/>
            <p:nvPr/>
          </p:nvSpPr>
          <p:spPr>
            <a:xfrm>
              <a:off x="576121" y="2807592"/>
              <a:ext cx="10936805" cy="576933"/>
            </a:xfrm>
            <a:custGeom>
              <a:avLst/>
              <a:gdLst>
                <a:gd name="connsiteX0" fmla="*/ 0 w 10936805"/>
                <a:gd name="connsiteY0" fmla="*/ 147427 h 884544"/>
                <a:gd name="connsiteX1" fmla="*/ 147427 w 10936805"/>
                <a:gd name="connsiteY1" fmla="*/ 0 h 884544"/>
                <a:gd name="connsiteX2" fmla="*/ 10789378 w 10936805"/>
                <a:gd name="connsiteY2" fmla="*/ 0 h 884544"/>
                <a:gd name="connsiteX3" fmla="*/ 10936805 w 10936805"/>
                <a:gd name="connsiteY3" fmla="*/ 147427 h 884544"/>
                <a:gd name="connsiteX4" fmla="*/ 10936805 w 10936805"/>
                <a:gd name="connsiteY4" fmla="*/ 737117 h 884544"/>
                <a:gd name="connsiteX5" fmla="*/ 10789378 w 10936805"/>
                <a:gd name="connsiteY5" fmla="*/ 884544 h 884544"/>
                <a:gd name="connsiteX6" fmla="*/ 147427 w 10936805"/>
                <a:gd name="connsiteY6" fmla="*/ 884544 h 884544"/>
                <a:gd name="connsiteX7" fmla="*/ 0 w 10936805"/>
                <a:gd name="connsiteY7" fmla="*/ 737117 h 884544"/>
                <a:gd name="connsiteX8" fmla="*/ 0 w 10936805"/>
                <a:gd name="connsiteY8" fmla="*/ 147427 h 884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36805" h="884544">
                  <a:moveTo>
                    <a:pt x="0" y="147427"/>
                  </a:moveTo>
                  <a:cubicBezTo>
                    <a:pt x="0" y="66005"/>
                    <a:pt x="66005" y="0"/>
                    <a:pt x="147427" y="0"/>
                  </a:cubicBezTo>
                  <a:lnTo>
                    <a:pt x="10789378" y="0"/>
                  </a:lnTo>
                  <a:cubicBezTo>
                    <a:pt x="10870800" y="0"/>
                    <a:pt x="10936805" y="66005"/>
                    <a:pt x="10936805" y="147427"/>
                  </a:cubicBezTo>
                  <a:lnTo>
                    <a:pt x="10936805" y="737117"/>
                  </a:lnTo>
                  <a:cubicBezTo>
                    <a:pt x="10936805" y="818539"/>
                    <a:pt x="10870800" y="884544"/>
                    <a:pt x="10789378" y="884544"/>
                  </a:cubicBezTo>
                  <a:lnTo>
                    <a:pt x="147427" y="884544"/>
                  </a:lnTo>
                  <a:cubicBezTo>
                    <a:pt x="66005" y="884544"/>
                    <a:pt x="0" y="818539"/>
                    <a:pt x="0" y="737117"/>
                  </a:cubicBezTo>
                  <a:lnTo>
                    <a:pt x="0" y="147427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1760" tIns="111760" rIns="111760" bIns="11176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kern="1200" dirty="0" smtClean="0"/>
                <a:t>выполнять функции, возложенные на него Административным комитетом</a:t>
              </a:r>
              <a:endParaRPr lang="uk-UA" sz="1800" kern="1200" dirty="0"/>
            </a:p>
          </p:txBody>
        </p:sp>
        <p:sp>
          <p:nvSpPr>
            <p:cNvPr id="6" name="Полилиния 5"/>
            <p:cNvSpPr/>
            <p:nvPr/>
          </p:nvSpPr>
          <p:spPr>
            <a:xfrm>
              <a:off x="531632" y="3554568"/>
              <a:ext cx="11025784" cy="1217376"/>
            </a:xfrm>
            <a:custGeom>
              <a:avLst/>
              <a:gdLst>
                <a:gd name="connsiteX0" fmla="*/ 0 w 11025784"/>
                <a:gd name="connsiteY0" fmla="*/ 259843 h 1559025"/>
                <a:gd name="connsiteX1" fmla="*/ 259843 w 11025784"/>
                <a:gd name="connsiteY1" fmla="*/ 0 h 1559025"/>
                <a:gd name="connsiteX2" fmla="*/ 10765941 w 11025784"/>
                <a:gd name="connsiteY2" fmla="*/ 0 h 1559025"/>
                <a:gd name="connsiteX3" fmla="*/ 11025784 w 11025784"/>
                <a:gd name="connsiteY3" fmla="*/ 259843 h 1559025"/>
                <a:gd name="connsiteX4" fmla="*/ 11025784 w 11025784"/>
                <a:gd name="connsiteY4" fmla="*/ 1299182 h 1559025"/>
                <a:gd name="connsiteX5" fmla="*/ 10765941 w 11025784"/>
                <a:gd name="connsiteY5" fmla="*/ 1559025 h 1559025"/>
                <a:gd name="connsiteX6" fmla="*/ 259843 w 11025784"/>
                <a:gd name="connsiteY6" fmla="*/ 1559025 h 1559025"/>
                <a:gd name="connsiteX7" fmla="*/ 0 w 11025784"/>
                <a:gd name="connsiteY7" fmla="*/ 1299182 h 1559025"/>
                <a:gd name="connsiteX8" fmla="*/ 0 w 11025784"/>
                <a:gd name="connsiteY8" fmla="*/ 259843 h 1559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025784" h="1559025">
                  <a:moveTo>
                    <a:pt x="0" y="259843"/>
                  </a:moveTo>
                  <a:cubicBezTo>
                    <a:pt x="0" y="116336"/>
                    <a:pt x="116336" y="0"/>
                    <a:pt x="259843" y="0"/>
                  </a:cubicBezTo>
                  <a:lnTo>
                    <a:pt x="10765941" y="0"/>
                  </a:lnTo>
                  <a:cubicBezTo>
                    <a:pt x="10909448" y="0"/>
                    <a:pt x="11025784" y="116336"/>
                    <a:pt x="11025784" y="259843"/>
                  </a:cubicBezTo>
                  <a:lnTo>
                    <a:pt x="11025784" y="1299182"/>
                  </a:lnTo>
                  <a:cubicBezTo>
                    <a:pt x="11025784" y="1442689"/>
                    <a:pt x="10909448" y="1559025"/>
                    <a:pt x="10765941" y="1559025"/>
                  </a:cubicBezTo>
                  <a:lnTo>
                    <a:pt x="259843" y="1559025"/>
                  </a:lnTo>
                  <a:cubicBezTo>
                    <a:pt x="116336" y="1559025"/>
                    <a:pt x="0" y="1442689"/>
                    <a:pt x="0" y="1299182"/>
                  </a:cubicBezTo>
                  <a:lnTo>
                    <a:pt x="0" y="25984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4685" tIns="144685" rIns="144685" bIns="144685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kern="1200" dirty="0" smtClean="0"/>
                <a:t>контролировать работу по печатанию и распространению в централизованном порядке книжек МДП среди объединений, которая выполняется международной организацией. Это включает, в частности, контроль за соответствием книжки МДП требованиям Конвенции и предварительное одобрение любых изменений в ее формате</a:t>
              </a:r>
              <a:endParaRPr lang="uk-UA" sz="1800" kern="1200" dirty="0"/>
            </a:p>
          </p:txBody>
        </p:sp>
        <p:sp>
          <p:nvSpPr>
            <p:cNvPr id="7" name="Полилиния 6"/>
            <p:cNvSpPr/>
            <p:nvPr/>
          </p:nvSpPr>
          <p:spPr>
            <a:xfrm>
              <a:off x="531632" y="4931585"/>
              <a:ext cx="11025784" cy="1559025"/>
            </a:xfrm>
            <a:custGeom>
              <a:avLst/>
              <a:gdLst>
                <a:gd name="connsiteX0" fmla="*/ 0 w 11025784"/>
                <a:gd name="connsiteY0" fmla="*/ 259843 h 1559025"/>
                <a:gd name="connsiteX1" fmla="*/ 259843 w 11025784"/>
                <a:gd name="connsiteY1" fmla="*/ 0 h 1559025"/>
                <a:gd name="connsiteX2" fmla="*/ 10765941 w 11025784"/>
                <a:gd name="connsiteY2" fmla="*/ 0 h 1559025"/>
                <a:gd name="connsiteX3" fmla="*/ 11025784 w 11025784"/>
                <a:gd name="connsiteY3" fmla="*/ 259843 h 1559025"/>
                <a:gd name="connsiteX4" fmla="*/ 11025784 w 11025784"/>
                <a:gd name="connsiteY4" fmla="*/ 1299182 h 1559025"/>
                <a:gd name="connsiteX5" fmla="*/ 10765941 w 11025784"/>
                <a:gd name="connsiteY5" fmla="*/ 1559025 h 1559025"/>
                <a:gd name="connsiteX6" fmla="*/ 259843 w 11025784"/>
                <a:gd name="connsiteY6" fmla="*/ 1559025 h 1559025"/>
                <a:gd name="connsiteX7" fmla="*/ 0 w 11025784"/>
                <a:gd name="connsiteY7" fmla="*/ 1299182 h 1559025"/>
                <a:gd name="connsiteX8" fmla="*/ 0 w 11025784"/>
                <a:gd name="connsiteY8" fmla="*/ 259843 h 1559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025784" h="1559025">
                  <a:moveTo>
                    <a:pt x="0" y="259843"/>
                  </a:moveTo>
                  <a:cubicBezTo>
                    <a:pt x="0" y="116336"/>
                    <a:pt x="116336" y="0"/>
                    <a:pt x="259843" y="0"/>
                  </a:cubicBezTo>
                  <a:lnTo>
                    <a:pt x="10765941" y="0"/>
                  </a:lnTo>
                  <a:cubicBezTo>
                    <a:pt x="10909448" y="0"/>
                    <a:pt x="11025784" y="116336"/>
                    <a:pt x="11025784" y="259843"/>
                  </a:cubicBezTo>
                  <a:lnTo>
                    <a:pt x="11025784" y="1299182"/>
                  </a:lnTo>
                  <a:cubicBezTo>
                    <a:pt x="11025784" y="1442689"/>
                    <a:pt x="10909448" y="1559025"/>
                    <a:pt x="10765941" y="1559025"/>
                  </a:cubicBezTo>
                  <a:lnTo>
                    <a:pt x="259843" y="1559025"/>
                  </a:lnTo>
                  <a:cubicBezTo>
                    <a:pt x="116336" y="1559025"/>
                    <a:pt x="0" y="1442689"/>
                    <a:pt x="0" y="1299182"/>
                  </a:cubicBezTo>
                  <a:lnTo>
                    <a:pt x="0" y="25984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4685" tIns="144685" rIns="144685" bIns="144685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kern="1200" dirty="0" smtClean="0"/>
                <a:t>координировать обмен оперативной и другой информацией между компетентными органами Договаривающихся сторон и способствовать его развитию. ИСМДП активно поддерживает компетентные органы в деле обмена знаниями и опытом, касающимися новых тенденций и методов мошеннической деятельности, а также примерами оптимальной практики. После получения такой информации ИСМДП выступает в роли депозитария и обеспечивает ее распространение</a:t>
              </a:r>
              <a:endParaRPr lang="uk-UA" sz="1800" kern="1200" dirty="0"/>
            </a:p>
          </p:txBody>
        </p:sp>
      </p:grp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8909" y="0"/>
            <a:ext cx="2026276" cy="1519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753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696527" y="1322361"/>
            <a:ext cx="10935839" cy="5230720"/>
            <a:chOff x="696527" y="1064781"/>
            <a:chExt cx="10935839" cy="5230720"/>
          </a:xfrm>
        </p:grpSpPr>
        <p:sp>
          <p:nvSpPr>
            <p:cNvPr id="3" name="Полилиния 2"/>
            <p:cNvSpPr/>
            <p:nvPr/>
          </p:nvSpPr>
          <p:spPr>
            <a:xfrm>
              <a:off x="696527" y="1064781"/>
              <a:ext cx="10935839" cy="1292850"/>
            </a:xfrm>
            <a:custGeom>
              <a:avLst/>
              <a:gdLst>
                <a:gd name="connsiteX0" fmla="*/ 0 w 10935839"/>
                <a:gd name="connsiteY0" fmla="*/ 215479 h 1292850"/>
                <a:gd name="connsiteX1" fmla="*/ 215479 w 10935839"/>
                <a:gd name="connsiteY1" fmla="*/ 0 h 1292850"/>
                <a:gd name="connsiteX2" fmla="*/ 10720360 w 10935839"/>
                <a:gd name="connsiteY2" fmla="*/ 0 h 1292850"/>
                <a:gd name="connsiteX3" fmla="*/ 10935839 w 10935839"/>
                <a:gd name="connsiteY3" fmla="*/ 215479 h 1292850"/>
                <a:gd name="connsiteX4" fmla="*/ 10935839 w 10935839"/>
                <a:gd name="connsiteY4" fmla="*/ 1077371 h 1292850"/>
                <a:gd name="connsiteX5" fmla="*/ 10720360 w 10935839"/>
                <a:gd name="connsiteY5" fmla="*/ 1292850 h 1292850"/>
                <a:gd name="connsiteX6" fmla="*/ 215479 w 10935839"/>
                <a:gd name="connsiteY6" fmla="*/ 1292850 h 1292850"/>
                <a:gd name="connsiteX7" fmla="*/ 0 w 10935839"/>
                <a:gd name="connsiteY7" fmla="*/ 1077371 h 1292850"/>
                <a:gd name="connsiteX8" fmla="*/ 0 w 10935839"/>
                <a:gd name="connsiteY8" fmla="*/ 215479 h 1292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35839" h="1292850">
                  <a:moveTo>
                    <a:pt x="0" y="215479"/>
                  </a:moveTo>
                  <a:cubicBezTo>
                    <a:pt x="0" y="96473"/>
                    <a:pt x="96473" y="0"/>
                    <a:pt x="215479" y="0"/>
                  </a:cubicBezTo>
                  <a:lnTo>
                    <a:pt x="10720360" y="0"/>
                  </a:lnTo>
                  <a:cubicBezTo>
                    <a:pt x="10839366" y="0"/>
                    <a:pt x="10935839" y="96473"/>
                    <a:pt x="10935839" y="215479"/>
                  </a:cubicBezTo>
                  <a:lnTo>
                    <a:pt x="10935839" y="1077371"/>
                  </a:lnTo>
                  <a:cubicBezTo>
                    <a:pt x="10935839" y="1196377"/>
                    <a:pt x="10839366" y="1292850"/>
                    <a:pt x="10720360" y="1292850"/>
                  </a:cubicBezTo>
                  <a:lnTo>
                    <a:pt x="215479" y="1292850"/>
                  </a:lnTo>
                  <a:cubicBezTo>
                    <a:pt x="96473" y="1292850"/>
                    <a:pt x="0" y="1196377"/>
                    <a:pt x="0" y="1077371"/>
                  </a:cubicBezTo>
                  <a:lnTo>
                    <a:pt x="0" y="215479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1692" tIns="131692" rIns="131692" bIns="131692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kern="1200" dirty="0" smtClean="0"/>
                <a:t>координировать обмен информацией между компетентными органами Договаривающихся сторон, объединениями и международными организациями и содействовать его развитию. Это включает, например, такие вопросы, как функционирование системы электронного контроля, примеры оптимальной практики и т.д.</a:t>
              </a:r>
              <a:endParaRPr lang="uk-UA" sz="1800" kern="1200" dirty="0"/>
            </a:p>
          </p:txBody>
        </p:sp>
        <p:sp>
          <p:nvSpPr>
            <p:cNvPr id="5" name="Полилиния 4"/>
            <p:cNvSpPr/>
            <p:nvPr/>
          </p:nvSpPr>
          <p:spPr>
            <a:xfrm>
              <a:off x="696527" y="2498499"/>
              <a:ext cx="10935839" cy="1133118"/>
            </a:xfrm>
            <a:custGeom>
              <a:avLst/>
              <a:gdLst>
                <a:gd name="connsiteX0" fmla="*/ 0 w 10935839"/>
                <a:gd name="connsiteY0" fmla="*/ 215479 h 1292850"/>
                <a:gd name="connsiteX1" fmla="*/ 215479 w 10935839"/>
                <a:gd name="connsiteY1" fmla="*/ 0 h 1292850"/>
                <a:gd name="connsiteX2" fmla="*/ 10720360 w 10935839"/>
                <a:gd name="connsiteY2" fmla="*/ 0 h 1292850"/>
                <a:gd name="connsiteX3" fmla="*/ 10935839 w 10935839"/>
                <a:gd name="connsiteY3" fmla="*/ 215479 h 1292850"/>
                <a:gd name="connsiteX4" fmla="*/ 10935839 w 10935839"/>
                <a:gd name="connsiteY4" fmla="*/ 1077371 h 1292850"/>
                <a:gd name="connsiteX5" fmla="*/ 10720360 w 10935839"/>
                <a:gd name="connsiteY5" fmla="*/ 1292850 h 1292850"/>
                <a:gd name="connsiteX6" fmla="*/ 215479 w 10935839"/>
                <a:gd name="connsiteY6" fmla="*/ 1292850 h 1292850"/>
                <a:gd name="connsiteX7" fmla="*/ 0 w 10935839"/>
                <a:gd name="connsiteY7" fmla="*/ 1077371 h 1292850"/>
                <a:gd name="connsiteX8" fmla="*/ 0 w 10935839"/>
                <a:gd name="connsiteY8" fmla="*/ 215479 h 1292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35839" h="1292850">
                  <a:moveTo>
                    <a:pt x="0" y="215479"/>
                  </a:moveTo>
                  <a:cubicBezTo>
                    <a:pt x="0" y="96473"/>
                    <a:pt x="96473" y="0"/>
                    <a:pt x="215479" y="0"/>
                  </a:cubicBezTo>
                  <a:lnTo>
                    <a:pt x="10720360" y="0"/>
                  </a:lnTo>
                  <a:cubicBezTo>
                    <a:pt x="10839366" y="0"/>
                    <a:pt x="10935839" y="96473"/>
                    <a:pt x="10935839" y="215479"/>
                  </a:cubicBezTo>
                  <a:lnTo>
                    <a:pt x="10935839" y="1077371"/>
                  </a:lnTo>
                  <a:cubicBezTo>
                    <a:pt x="10935839" y="1196377"/>
                    <a:pt x="10839366" y="1292850"/>
                    <a:pt x="10720360" y="1292850"/>
                  </a:cubicBezTo>
                  <a:lnTo>
                    <a:pt x="215479" y="1292850"/>
                  </a:lnTo>
                  <a:cubicBezTo>
                    <a:pt x="96473" y="1292850"/>
                    <a:pt x="0" y="1196377"/>
                    <a:pt x="0" y="1077371"/>
                  </a:cubicBezTo>
                  <a:lnTo>
                    <a:pt x="0" y="215479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1692" tIns="131692" rIns="131692" bIns="131692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kern="1200" dirty="0" smtClean="0"/>
                <a:t>содействовать урегулированию споров между Договаривающимися сторонами, объединениями, страховыми компаниями и международными организациями. ИСМДП предоставляет свои добрые услуги для оказания посреднической помощи и в соответствующих случаях для содействия урегулированию споров</a:t>
              </a:r>
              <a:endParaRPr lang="uk-UA" sz="1800" kern="1200" dirty="0"/>
            </a:p>
          </p:txBody>
        </p:sp>
        <p:sp>
          <p:nvSpPr>
            <p:cNvPr id="6" name="Полилиния 5"/>
            <p:cNvSpPr/>
            <p:nvPr/>
          </p:nvSpPr>
          <p:spPr>
            <a:xfrm>
              <a:off x="696527" y="3812144"/>
              <a:ext cx="10935839" cy="1003306"/>
            </a:xfrm>
            <a:custGeom>
              <a:avLst/>
              <a:gdLst>
                <a:gd name="connsiteX0" fmla="*/ 0 w 10935839"/>
                <a:gd name="connsiteY0" fmla="*/ 215479 h 1292850"/>
                <a:gd name="connsiteX1" fmla="*/ 215479 w 10935839"/>
                <a:gd name="connsiteY1" fmla="*/ 0 h 1292850"/>
                <a:gd name="connsiteX2" fmla="*/ 10720360 w 10935839"/>
                <a:gd name="connsiteY2" fmla="*/ 0 h 1292850"/>
                <a:gd name="connsiteX3" fmla="*/ 10935839 w 10935839"/>
                <a:gd name="connsiteY3" fmla="*/ 215479 h 1292850"/>
                <a:gd name="connsiteX4" fmla="*/ 10935839 w 10935839"/>
                <a:gd name="connsiteY4" fmla="*/ 1077371 h 1292850"/>
                <a:gd name="connsiteX5" fmla="*/ 10720360 w 10935839"/>
                <a:gd name="connsiteY5" fmla="*/ 1292850 h 1292850"/>
                <a:gd name="connsiteX6" fmla="*/ 215479 w 10935839"/>
                <a:gd name="connsiteY6" fmla="*/ 1292850 h 1292850"/>
                <a:gd name="connsiteX7" fmla="*/ 0 w 10935839"/>
                <a:gd name="connsiteY7" fmla="*/ 1077371 h 1292850"/>
                <a:gd name="connsiteX8" fmla="*/ 0 w 10935839"/>
                <a:gd name="connsiteY8" fmla="*/ 215479 h 1292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35839" h="1292850">
                  <a:moveTo>
                    <a:pt x="0" y="215479"/>
                  </a:moveTo>
                  <a:cubicBezTo>
                    <a:pt x="0" y="96473"/>
                    <a:pt x="96473" y="0"/>
                    <a:pt x="215479" y="0"/>
                  </a:cubicBezTo>
                  <a:lnTo>
                    <a:pt x="10720360" y="0"/>
                  </a:lnTo>
                  <a:cubicBezTo>
                    <a:pt x="10839366" y="0"/>
                    <a:pt x="10935839" y="96473"/>
                    <a:pt x="10935839" y="215479"/>
                  </a:cubicBezTo>
                  <a:lnTo>
                    <a:pt x="10935839" y="1077371"/>
                  </a:lnTo>
                  <a:cubicBezTo>
                    <a:pt x="10935839" y="1196377"/>
                    <a:pt x="10839366" y="1292850"/>
                    <a:pt x="10720360" y="1292850"/>
                  </a:cubicBezTo>
                  <a:lnTo>
                    <a:pt x="215479" y="1292850"/>
                  </a:lnTo>
                  <a:cubicBezTo>
                    <a:pt x="96473" y="1292850"/>
                    <a:pt x="0" y="1196377"/>
                    <a:pt x="0" y="1077371"/>
                  </a:cubicBezTo>
                  <a:lnTo>
                    <a:pt x="0" y="215479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1692" tIns="131692" rIns="131692" bIns="131692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kern="1200" dirty="0" smtClean="0"/>
                <a:t>оказывать поддержку в подготовке сотрудников таможенных органов и других заинтересованных сторон, имеющих отношение к процедуре МДП</a:t>
              </a:r>
              <a:endParaRPr lang="uk-UA" sz="1800" kern="1200" dirty="0"/>
            </a:p>
          </p:txBody>
        </p:sp>
        <p:sp>
          <p:nvSpPr>
            <p:cNvPr id="7" name="Полилиния 6"/>
            <p:cNvSpPr/>
            <p:nvPr/>
          </p:nvSpPr>
          <p:spPr>
            <a:xfrm>
              <a:off x="696527" y="5002651"/>
              <a:ext cx="10935839" cy="1292850"/>
            </a:xfrm>
            <a:custGeom>
              <a:avLst/>
              <a:gdLst>
                <a:gd name="connsiteX0" fmla="*/ 0 w 10935839"/>
                <a:gd name="connsiteY0" fmla="*/ 215479 h 1292850"/>
                <a:gd name="connsiteX1" fmla="*/ 215479 w 10935839"/>
                <a:gd name="connsiteY1" fmla="*/ 0 h 1292850"/>
                <a:gd name="connsiteX2" fmla="*/ 10720360 w 10935839"/>
                <a:gd name="connsiteY2" fmla="*/ 0 h 1292850"/>
                <a:gd name="connsiteX3" fmla="*/ 10935839 w 10935839"/>
                <a:gd name="connsiteY3" fmla="*/ 215479 h 1292850"/>
                <a:gd name="connsiteX4" fmla="*/ 10935839 w 10935839"/>
                <a:gd name="connsiteY4" fmla="*/ 1077371 h 1292850"/>
                <a:gd name="connsiteX5" fmla="*/ 10720360 w 10935839"/>
                <a:gd name="connsiteY5" fmla="*/ 1292850 h 1292850"/>
                <a:gd name="connsiteX6" fmla="*/ 215479 w 10935839"/>
                <a:gd name="connsiteY6" fmla="*/ 1292850 h 1292850"/>
                <a:gd name="connsiteX7" fmla="*/ 0 w 10935839"/>
                <a:gd name="connsiteY7" fmla="*/ 1077371 h 1292850"/>
                <a:gd name="connsiteX8" fmla="*/ 0 w 10935839"/>
                <a:gd name="connsiteY8" fmla="*/ 215479 h 1292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35839" h="1292850">
                  <a:moveTo>
                    <a:pt x="0" y="215479"/>
                  </a:moveTo>
                  <a:cubicBezTo>
                    <a:pt x="0" y="96473"/>
                    <a:pt x="96473" y="0"/>
                    <a:pt x="215479" y="0"/>
                  </a:cubicBezTo>
                  <a:lnTo>
                    <a:pt x="10720360" y="0"/>
                  </a:lnTo>
                  <a:cubicBezTo>
                    <a:pt x="10839366" y="0"/>
                    <a:pt x="10935839" y="96473"/>
                    <a:pt x="10935839" y="215479"/>
                  </a:cubicBezTo>
                  <a:lnTo>
                    <a:pt x="10935839" y="1077371"/>
                  </a:lnTo>
                  <a:cubicBezTo>
                    <a:pt x="10935839" y="1196377"/>
                    <a:pt x="10839366" y="1292850"/>
                    <a:pt x="10720360" y="1292850"/>
                  </a:cubicBezTo>
                  <a:lnTo>
                    <a:pt x="215479" y="1292850"/>
                  </a:lnTo>
                  <a:cubicBezTo>
                    <a:pt x="96473" y="1292850"/>
                    <a:pt x="0" y="1196377"/>
                    <a:pt x="0" y="1077371"/>
                  </a:cubicBezTo>
                  <a:lnTo>
                    <a:pt x="0" y="215479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1692" tIns="131692" rIns="131692" bIns="131692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kern="1200" dirty="0" smtClean="0"/>
                <a:t>вести в целях распространения среди Договаривающихся сторон централизованную регистрацию информации о всех предписанных правилах и процедурах, регламентирующих выдачу книжек МДП объединениями, в той мере, в какой они относятся к минимальным условиям и требованиям, изложенным в приложении 9</a:t>
              </a:r>
              <a:endParaRPr lang="uk-UA" sz="1800" kern="1200" dirty="0"/>
            </a:p>
          </p:txBody>
        </p:sp>
      </p:grp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7546" y="-25758"/>
            <a:ext cx="2026276" cy="1519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356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384729713"/>
              </p:ext>
            </p:extLst>
          </p:nvPr>
        </p:nvGraphicFramePr>
        <p:xfrm>
          <a:off x="614596" y="1030312"/>
          <a:ext cx="11002781" cy="32078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4665" y="0"/>
            <a:ext cx="2026276" cy="1519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892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1012154" y="158449"/>
            <a:ext cx="9638675" cy="86943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Перспективные направления работы ИСМДП на период 2013-2014 годов</a:t>
            </a:r>
            <a:endParaRPr lang="uk-UA" sz="2400" b="1" dirty="0">
              <a:solidFill>
                <a:schemeClr val="bg1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614596" y="1487665"/>
            <a:ext cx="11002781" cy="4887009"/>
            <a:chOff x="614596" y="1487665"/>
            <a:chExt cx="11002781" cy="4887009"/>
          </a:xfrm>
        </p:grpSpPr>
        <p:sp>
          <p:nvSpPr>
            <p:cNvPr id="6" name="Полилиния 5"/>
            <p:cNvSpPr/>
            <p:nvPr/>
          </p:nvSpPr>
          <p:spPr>
            <a:xfrm>
              <a:off x="647604" y="1487665"/>
              <a:ext cx="10936764" cy="773187"/>
            </a:xfrm>
            <a:custGeom>
              <a:avLst/>
              <a:gdLst>
                <a:gd name="connsiteX0" fmla="*/ 0 w 10936764"/>
                <a:gd name="connsiteY0" fmla="*/ 128867 h 773187"/>
                <a:gd name="connsiteX1" fmla="*/ 128867 w 10936764"/>
                <a:gd name="connsiteY1" fmla="*/ 0 h 773187"/>
                <a:gd name="connsiteX2" fmla="*/ 10807897 w 10936764"/>
                <a:gd name="connsiteY2" fmla="*/ 0 h 773187"/>
                <a:gd name="connsiteX3" fmla="*/ 10936764 w 10936764"/>
                <a:gd name="connsiteY3" fmla="*/ 128867 h 773187"/>
                <a:gd name="connsiteX4" fmla="*/ 10936764 w 10936764"/>
                <a:gd name="connsiteY4" fmla="*/ 644320 h 773187"/>
                <a:gd name="connsiteX5" fmla="*/ 10807897 w 10936764"/>
                <a:gd name="connsiteY5" fmla="*/ 773187 h 773187"/>
                <a:gd name="connsiteX6" fmla="*/ 128867 w 10936764"/>
                <a:gd name="connsiteY6" fmla="*/ 773187 h 773187"/>
                <a:gd name="connsiteX7" fmla="*/ 0 w 10936764"/>
                <a:gd name="connsiteY7" fmla="*/ 644320 h 773187"/>
                <a:gd name="connsiteX8" fmla="*/ 0 w 10936764"/>
                <a:gd name="connsiteY8" fmla="*/ 128867 h 773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36764" h="773187">
                  <a:moveTo>
                    <a:pt x="0" y="128867"/>
                  </a:moveTo>
                  <a:cubicBezTo>
                    <a:pt x="0" y="57696"/>
                    <a:pt x="57696" y="0"/>
                    <a:pt x="128867" y="0"/>
                  </a:cubicBezTo>
                  <a:lnTo>
                    <a:pt x="10807897" y="0"/>
                  </a:lnTo>
                  <a:cubicBezTo>
                    <a:pt x="10879068" y="0"/>
                    <a:pt x="10936764" y="57696"/>
                    <a:pt x="10936764" y="128867"/>
                  </a:cubicBezTo>
                  <a:lnTo>
                    <a:pt x="10936764" y="644320"/>
                  </a:lnTo>
                  <a:cubicBezTo>
                    <a:pt x="10936764" y="715491"/>
                    <a:pt x="10879068" y="773187"/>
                    <a:pt x="10807897" y="773187"/>
                  </a:cubicBezTo>
                  <a:lnTo>
                    <a:pt x="128867" y="773187"/>
                  </a:lnTo>
                  <a:cubicBezTo>
                    <a:pt x="57696" y="773187"/>
                    <a:pt x="0" y="715491"/>
                    <a:pt x="0" y="644320"/>
                  </a:cubicBezTo>
                  <a:lnTo>
                    <a:pt x="0" y="128867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6324" tIns="106324" rIns="106324" bIns="106324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kern="1200" dirty="0" smtClean="0"/>
                <a:t>Полная автоматизация и компьютеризация процедуры МДП</a:t>
              </a:r>
              <a:endParaRPr lang="uk-UA" kern="1200" dirty="0"/>
            </a:p>
          </p:txBody>
        </p:sp>
        <p:sp>
          <p:nvSpPr>
            <p:cNvPr id="7" name="Полилиния 6"/>
            <p:cNvSpPr/>
            <p:nvPr/>
          </p:nvSpPr>
          <p:spPr>
            <a:xfrm>
              <a:off x="625983" y="2301172"/>
              <a:ext cx="10980005" cy="2154919"/>
            </a:xfrm>
            <a:custGeom>
              <a:avLst/>
              <a:gdLst>
                <a:gd name="connsiteX0" fmla="*/ 0 w 10980005"/>
                <a:gd name="connsiteY0" fmla="*/ 359160 h 2154919"/>
                <a:gd name="connsiteX1" fmla="*/ 359160 w 10980005"/>
                <a:gd name="connsiteY1" fmla="*/ 0 h 2154919"/>
                <a:gd name="connsiteX2" fmla="*/ 10620845 w 10980005"/>
                <a:gd name="connsiteY2" fmla="*/ 0 h 2154919"/>
                <a:gd name="connsiteX3" fmla="*/ 10980005 w 10980005"/>
                <a:gd name="connsiteY3" fmla="*/ 359160 h 2154919"/>
                <a:gd name="connsiteX4" fmla="*/ 10980005 w 10980005"/>
                <a:gd name="connsiteY4" fmla="*/ 1795759 h 2154919"/>
                <a:gd name="connsiteX5" fmla="*/ 10620845 w 10980005"/>
                <a:gd name="connsiteY5" fmla="*/ 2154919 h 2154919"/>
                <a:gd name="connsiteX6" fmla="*/ 359160 w 10980005"/>
                <a:gd name="connsiteY6" fmla="*/ 2154919 h 2154919"/>
                <a:gd name="connsiteX7" fmla="*/ 0 w 10980005"/>
                <a:gd name="connsiteY7" fmla="*/ 1795759 h 2154919"/>
                <a:gd name="connsiteX8" fmla="*/ 0 w 10980005"/>
                <a:gd name="connsiteY8" fmla="*/ 359160 h 2154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80005" h="2154919">
                  <a:moveTo>
                    <a:pt x="0" y="359160"/>
                  </a:moveTo>
                  <a:cubicBezTo>
                    <a:pt x="0" y="160801"/>
                    <a:pt x="160801" y="0"/>
                    <a:pt x="359160" y="0"/>
                  </a:cubicBezTo>
                  <a:lnTo>
                    <a:pt x="10620845" y="0"/>
                  </a:lnTo>
                  <a:cubicBezTo>
                    <a:pt x="10819204" y="0"/>
                    <a:pt x="10980005" y="160801"/>
                    <a:pt x="10980005" y="359160"/>
                  </a:cubicBezTo>
                  <a:lnTo>
                    <a:pt x="10980005" y="1795759"/>
                  </a:lnTo>
                  <a:cubicBezTo>
                    <a:pt x="10980005" y="1994118"/>
                    <a:pt x="10819204" y="2154919"/>
                    <a:pt x="10620845" y="2154919"/>
                  </a:cubicBezTo>
                  <a:lnTo>
                    <a:pt x="359160" y="2154919"/>
                  </a:lnTo>
                  <a:cubicBezTo>
                    <a:pt x="160801" y="2154919"/>
                    <a:pt x="0" y="1994118"/>
                    <a:pt x="0" y="1795759"/>
                  </a:cubicBezTo>
                  <a:lnTo>
                    <a:pt x="0" y="35916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58534" tIns="158534" rIns="158534" bIns="158534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kern="1200" dirty="0" smtClean="0"/>
                <a:t>Изучение и анализ передового опыта в совершенствовании международный автомобильных перевозок с применением процедуры МДП. Изучение предложений, направленных на совершенствование международных автомобильных перевозок с применением процедуры МДП. Формирование соответствующих рекомендаций для рассмотрения Административным комитетом Конвенции МДП</a:t>
              </a:r>
              <a:endParaRPr lang="uk-UA" kern="1200" dirty="0"/>
            </a:p>
          </p:txBody>
        </p:sp>
        <p:sp>
          <p:nvSpPr>
            <p:cNvPr id="8" name="Полилиния 7"/>
            <p:cNvSpPr/>
            <p:nvPr/>
          </p:nvSpPr>
          <p:spPr>
            <a:xfrm>
              <a:off x="614596" y="4496411"/>
              <a:ext cx="11002781" cy="1121020"/>
            </a:xfrm>
            <a:custGeom>
              <a:avLst/>
              <a:gdLst>
                <a:gd name="connsiteX0" fmla="*/ 0 w 11002781"/>
                <a:gd name="connsiteY0" fmla="*/ 186840 h 1121020"/>
                <a:gd name="connsiteX1" fmla="*/ 186840 w 11002781"/>
                <a:gd name="connsiteY1" fmla="*/ 0 h 1121020"/>
                <a:gd name="connsiteX2" fmla="*/ 10815941 w 11002781"/>
                <a:gd name="connsiteY2" fmla="*/ 0 h 1121020"/>
                <a:gd name="connsiteX3" fmla="*/ 11002781 w 11002781"/>
                <a:gd name="connsiteY3" fmla="*/ 186840 h 1121020"/>
                <a:gd name="connsiteX4" fmla="*/ 11002781 w 11002781"/>
                <a:gd name="connsiteY4" fmla="*/ 934180 h 1121020"/>
                <a:gd name="connsiteX5" fmla="*/ 10815941 w 11002781"/>
                <a:gd name="connsiteY5" fmla="*/ 1121020 h 1121020"/>
                <a:gd name="connsiteX6" fmla="*/ 186840 w 11002781"/>
                <a:gd name="connsiteY6" fmla="*/ 1121020 h 1121020"/>
                <a:gd name="connsiteX7" fmla="*/ 0 w 11002781"/>
                <a:gd name="connsiteY7" fmla="*/ 934180 h 1121020"/>
                <a:gd name="connsiteX8" fmla="*/ 0 w 11002781"/>
                <a:gd name="connsiteY8" fmla="*/ 186840 h 1121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002781" h="1121020">
                  <a:moveTo>
                    <a:pt x="0" y="186840"/>
                  </a:moveTo>
                  <a:cubicBezTo>
                    <a:pt x="0" y="83651"/>
                    <a:pt x="83651" y="0"/>
                    <a:pt x="186840" y="0"/>
                  </a:cubicBezTo>
                  <a:lnTo>
                    <a:pt x="10815941" y="0"/>
                  </a:lnTo>
                  <a:cubicBezTo>
                    <a:pt x="10919130" y="0"/>
                    <a:pt x="11002781" y="83651"/>
                    <a:pt x="11002781" y="186840"/>
                  </a:cubicBezTo>
                  <a:lnTo>
                    <a:pt x="11002781" y="934180"/>
                  </a:lnTo>
                  <a:cubicBezTo>
                    <a:pt x="11002781" y="1037369"/>
                    <a:pt x="10919130" y="1121020"/>
                    <a:pt x="10815941" y="1121020"/>
                  </a:cubicBezTo>
                  <a:lnTo>
                    <a:pt x="186840" y="1121020"/>
                  </a:lnTo>
                  <a:cubicBezTo>
                    <a:pt x="83651" y="1121020"/>
                    <a:pt x="0" y="1037369"/>
                    <a:pt x="0" y="934180"/>
                  </a:cubicBezTo>
                  <a:lnTo>
                    <a:pt x="0" y="18684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8064" tIns="108064" rIns="108064" bIns="108064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kern="1200" dirty="0" smtClean="0"/>
                <a:t>Изучение предложений по внесению изменений и дополнений к Конвенции МДП. Формирование соответствующих рекомендаций и позиционных материалов для рассмотрения Административным комитетом Конвенции МДП</a:t>
              </a:r>
              <a:endParaRPr lang="uk-UA" kern="1200" dirty="0"/>
            </a:p>
          </p:txBody>
        </p:sp>
        <p:sp>
          <p:nvSpPr>
            <p:cNvPr id="9" name="Полилиния 8"/>
            <p:cNvSpPr/>
            <p:nvPr/>
          </p:nvSpPr>
          <p:spPr>
            <a:xfrm>
              <a:off x="614596" y="5657752"/>
              <a:ext cx="11002781" cy="716922"/>
            </a:xfrm>
            <a:custGeom>
              <a:avLst/>
              <a:gdLst>
                <a:gd name="connsiteX0" fmla="*/ 0 w 11002781"/>
                <a:gd name="connsiteY0" fmla="*/ 119489 h 716922"/>
                <a:gd name="connsiteX1" fmla="*/ 119489 w 11002781"/>
                <a:gd name="connsiteY1" fmla="*/ 0 h 716922"/>
                <a:gd name="connsiteX2" fmla="*/ 10883292 w 11002781"/>
                <a:gd name="connsiteY2" fmla="*/ 0 h 716922"/>
                <a:gd name="connsiteX3" fmla="*/ 11002781 w 11002781"/>
                <a:gd name="connsiteY3" fmla="*/ 119489 h 716922"/>
                <a:gd name="connsiteX4" fmla="*/ 11002781 w 11002781"/>
                <a:gd name="connsiteY4" fmla="*/ 597433 h 716922"/>
                <a:gd name="connsiteX5" fmla="*/ 10883292 w 11002781"/>
                <a:gd name="connsiteY5" fmla="*/ 716922 h 716922"/>
                <a:gd name="connsiteX6" fmla="*/ 119489 w 11002781"/>
                <a:gd name="connsiteY6" fmla="*/ 716922 h 716922"/>
                <a:gd name="connsiteX7" fmla="*/ 0 w 11002781"/>
                <a:gd name="connsiteY7" fmla="*/ 597433 h 716922"/>
                <a:gd name="connsiteX8" fmla="*/ 0 w 11002781"/>
                <a:gd name="connsiteY8" fmla="*/ 119489 h 716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002781" h="716922">
                  <a:moveTo>
                    <a:pt x="0" y="119489"/>
                  </a:moveTo>
                  <a:cubicBezTo>
                    <a:pt x="0" y="53497"/>
                    <a:pt x="53497" y="0"/>
                    <a:pt x="119489" y="0"/>
                  </a:cubicBezTo>
                  <a:lnTo>
                    <a:pt x="10883292" y="0"/>
                  </a:lnTo>
                  <a:cubicBezTo>
                    <a:pt x="10949284" y="0"/>
                    <a:pt x="11002781" y="53497"/>
                    <a:pt x="11002781" y="119489"/>
                  </a:cubicBezTo>
                  <a:lnTo>
                    <a:pt x="11002781" y="597433"/>
                  </a:lnTo>
                  <a:cubicBezTo>
                    <a:pt x="11002781" y="663425"/>
                    <a:pt x="10949284" y="716922"/>
                    <a:pt x="10883292" y="716922"/>
                  </a:cubicBezTo>
                  <a:lnTo>
                    <a:pt x="119489" y="716922"/>
                  </a:lnTo>
                  <a:cubicBezTo>
                    <a:pt x="53497" y="716922"/>
                    <a:pt x="0" y="663425"/>
                    <a:pt x="0" y="597433"/>
                  </a:cubicBezTo>
                  <a:lnTo>
                    <a:pt x="0" y="119489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8337" tIns="88337" rIns="88337" bIns="88337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kern="1200" dirty="0" smtClean="0"/>
                <a:t>Возможность и целесообразность применения системы и механизмов</a:t>
              </a:r>
              <a:r>
                <a:rPr lang="en-US" kern="1200" dirty="0" smtClean="0"/>
                <a:t>,</a:t>
              </a:r>
              <a:r>
                <a:rPr lang="ru-RU" kern="1200" dirty="0" smtClean="0"/>
                <a:t> аналогичных уполномоченным отправителям и получателям в рамках процедуры МДП</a:t>
              </a:r>
              <a:endParaRPr lang="uk-UA" kern="1200" dirty="0"/>
            </a:p>
          </p:txBody>
        </p:sp>
      </p:grp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7545" y="0"/>
            <a:ext cx="2026276" cy="1519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388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614596" y="1081825"/>
            <a:ext cx="11002781" cy="5495125"/>
            <a:chOff x="614596" y="811366"/>
            <a:chExt cx="11002781" cy="5495125"/>
          </a:xfrm>
        </p:grpSpPr>
        <p:sp>
          <p:nvSpPr>
            <p:cNvPr id="5" name="Полилиния 4"/>
            <p:cNvSpPr/>
            <p:nvPr/>
          </p:nvSpPr>
          <p:spPr>
            <a:xfrm>
              <a:off x="647604" y="811366"/>
              <a:ext cx="10936764" cy="1108294"/>
            </a:xfrm>
            <a:custGeom>
              <a:avLst/>
              <a:gdLst>
                <a:gd name="connsiteX0" fmla="*/ 0 w 10936764"/>
                <a:gd name="connsiteY0" fmla="*/ 228030 h 1368153"/>
                <a:gd name="connsiteX1" fmla="*/ 228030 w 10936764"/>
                <a:gd name="connsiteY1" fmla="*/ 0 h 1368153"/>
                <a:gd name="connsiteX2" fmla="*/ 10708734 w 10936764"/>
                <a:gd name="connsiteY2" fmla="*/ 0 h 1368153"/>
                <a:gd name="connsiteX3" fmla="*/ 10936764 w 10936764"/>
                <a:gd name="connsiteY3" fmla="*/ 228030 h 1368153"/>
                <a:gd name="connsiteX4" fmla="*/ 10936764 w 10936764"/>
                <a:gd name="connsiteY4" fmla="*/ 1140123 h 1368153"/>
                <a:gd name="connsiteX5" fmla="*/ 10708734 w 10936764"/>
                <a:gd name="connsiteY5" fmla="*/ 1368153 h 1368153"/>
                <a:gd name="connsiteX6" fmla="*/ 228030 w 10936764"/>
                <a:gd name="connsiteY6" fmla="*/ 1368153 h 1368153"/>
                <a:gd name="connsiteX7" fmla="*/ 0 w 10936764"/>
                <a:gd name="connsiteY7" fmla="*/ 1140123 h 1368153"/>
                <a:gd name="connsiteX8" fmla="*/ 0 w 10936764"/>
                <a:gd name="connsiteY8" fmla="*/ 228030 h 1368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36764" h="1368153">
                  <a:moveTo>
                    <a:pt x="0" y="228030"/>
                  </a:moveTo>
                  <a:cubicBezTo>
                    <a:pt x="0" y="102093"/>
                    <a:pt x="102093" y="0"/>
                    <a:pt x="228030" y="0"/>
                  </a:cubicBezTo>
                  <a:lnTo>
                    <a:pt x="10708734" y="0"/>
                  </a:lnTo>
                  <a:cubicBezTo>
                    <a:pt x="10834671" y="0"/>
                    <a:pt x="10936764" y="102093"/>
                    <a:pt x="10936764" y="228030"/>
                  </a:cubicBezTo>
                  <a:lnTo>
                    <a:pt x="10936764" y="1140123"/>
                  </a:lnTo>
                  <a:cubicBezTo>
                    <a:pt x="10936764" y="1266060"/>
                    <a:pt x="10834671" y="1368153"/>
                    <a:pt x="10708734" y="1368153"/>
                  </a:cubicBezTo>
                  <a:lnTo>
                    <a:pt x="228030" y="1368153"/>
                  </a:lnTo>
                  <a:cubicBezTo>
                    <a:pt x="102093" y="1368153"/>
                    <a:pt x="0" y="1266060"/>
                    <a:pt x="0" y="1140123"/>
                  </a:cubicBezTo>
                  <a:lnTo>
                    <a:pt x="0" y="22803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5368" tIns="135368" rIns="135368" bIns="135368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kern="1200" dirty="0" smtClean="0"/>
                <a:t>Всесторонне изучение особенностей применение процедуры МДП в рамках международных объединений государств  - Экономических и Таможенных Союзов, а также на территории одного государства – договаривающейся стороны Конвенции МДП</a:t>
              </a:r>
              <a:endParaRPr lang="uk-UA" sz="1800" kern="1200" dirty="0"/>
            </a:p>
          </p:txBody>
        </p:sp>
        <p:sp>
          <p:nvSpPr>
            <p:cNvPr id="6" name="Полилиния 5"/>
            <p:cNvSpPr/>
            <p:nvPr/>
          </p:nvSpPr>
          <p:spPr>
            <a:xfrm>
              <a:off x="614596" y="2020461"/>
              <a:ext cx="11002781" cy="1606458"/>
            </a:xfrm>
            <a:custGeom>
              <a:avLst/>
              <a:gdLst>
                <a:gd name="connsiteX0" fmla="*/ 0 w 11002781"/>
                <a:gd name="connsiteY0" fmla="*/ 267748 h 1606458"/>
                <a:gd name="connsiteX1" fmla="*/ 267748 w 11002781"/>
                <a:gd name="connsiteY1" fmla="*/ 0 h 1606458"/>
                <a:gd name="connsiteX2" fmla="*/ 10735033 w 11002781"/>
                <a:gd name="connsiteY2" fmla="*/ 0 h 1606458"/>
                <a:gd name="connsiteX3" fmla="*/ 11002781 w 11002781"/>
                <a:gd name="connsiteY3" fmla="*/ 267748 h 1606458"/>
                <a:gd name="connsiteX4" fmla="*/ 11002781 w 11002781"/>
                <a:gd name="connsiteY4" fmla="*/ 1338710 h 1606458"/>
                <a:gd name="connsiteX5" fmla="*/ 10735033 w 11002781"/>
                <a:gd name="connsiteY5" fmla="*/ 1606458 h 1606458"/>
                <a:gd name="connsiteX6" fmla="*/ 267748 w 11002781"/>
                <a:gd name="connsiteY6" fmla="*/ 1606458 h 1606458"/>
                <a:gd name="connsiteX7" fmla="*/ 0 w 11002781"/>
                <a:gd name="connsiteY7" fmla="*/ 1338710 h 1606458"/>
                <a:gd name="connsiteX8" fmla="*/ 0 w 11002781"/>
                <a:gd name="connsiteY8" fmla="*/ 267748 h 1606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002781" h="1606458">
                  <a:moveTo>
                    <a:pt x="0" y="267748"/>
                  </a:moveTo>
                  <a:cubicBezTo>
                    <a:pt x="0" y="119875"/>
                    <a:pt x="119875" y="0"/>
                    <a:pt x="267748" y="0"/>
                  </a:cubicBezTo>
                  <a:lnTo>
                    <a:pt x="10735033" y="0"/>
                  </a:lnTo>
                  <a:cubicBezTo>
                    <a:pt x="10882906" y="0"/>
                    <a:pt x="11002781" y="119875"/>
                    <a:pt x="11002781" y="267748"/>
                  </a:cubicBezTo>
                  <a:lnTo>
                    <a:pt x="11002781" y="1338710"/>
                  </a:lnTo>
                  <a:cubicBezTo>
                    <a:pt x="11002781" y="1486583"/>
                    <a:pt x="10882906" y="1606458"/>
                    <a:pt x="10735033" y="1606458"/>
                  </a:cubicBezTo>
                  <a:lnTo>
                    <a:pt x="267748" y="1606458"/>
                  </a:lnTo>
                  <a:cubicBezTo>
                    <a:pt x="119875" y="1606458"/>
                    <a:pt x="0" y="1486583"/>
                    <a:pt x="0" y="1338710"/>
                  </a:cubicBezTo>
                  <a:lnTo>
                    <a:pt x="0" y="267748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7001" tIns="147001" rIns="147001" bIns="147001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kern="1200" dirty="0" smtClean="0"/>
                <a:t>Всесторонне изучение процесса географического расширения применения конвенции МДП, популяризация Конвенции как современного, безопасного для всех участников процесса международных перевозок, эффективного и перспективного инструмента регулирования и контроля с точки зрения государственных уполномоченных контролирующих органов (таможенных органов) международных автомобильных перевозок товаров </a:t>
              </a:r>
              <a:endParaRPr lang="uk-UA" sz="1800" kern="1200" dirty="0"/>
            </a:p>
          </p:txBody>
        </p:sp>
        <p:sp>
          <p:nvSpPr>
            <p:cNvPr id="7" name="Полилиния 6"/>
            <p:cNvSpPr/>
            <p:nvPr/>
          </p:nvSpPr>
          <p:spPr>
            <a:xfrm>
              <a:off x="614596" y="3727719"/>
              <a:ext cx="11002781" cy="1200650"/>
            </a:xfrm>
            <a:custGeom>
              <a:avLst/>
              <a:gdLst>
                <a:gd name="connsiteX0" fmla="*/ 0 w 11002781"/>
                <a:gd name="connsiteY0" fmla="*/ 200112 h 1200650"/>
                <a:gd name="connsiteX1" fmla="*/ 200112 w 11002781"/>
                <a:gd name="connsiteY1" fmla="*/ 0 h 1200650"/>
                <a:gd name="connsiteX2" fmla="*/ 10802669 w 11002781"/>
                <a:gd name="connsiteY2" fmla="*/ 0 h 1200650"/>
                <a:gd name="connsiteX3" fmla="*/ 11002781 w 11002781"/>
                <a:gd name="connsiteY3" fmla="*/ 200112 h 1200650"/>
                <a:gd name="connsiteX4" fmla="*/ 11002781 w 11002781"/>
                <a:gd name="connsiteY4" fmla="*/ 1000538 h 1200650"/>
                <a:gd name="connsiteX5" fmla="*/ 10802669 w 11002781"/>
                <a:gd name="connsiteY5" fmla="*/ 1200650 h 1200650"/>
                <a:gd name="connsiteX6" fmla="*/ 200112 w 11002781"/>
                <a:gd name="connsiteY6" fmla="*/ 1200650 h 1200650"/>
                <a:gd name="connsiteX7" fmla="*/ 0 w 11002781"/>
                <a:gd name="connsiteY7" fmla="*/ 1000538 h 1200650"/>
                <a:gd name="connsiteX8" fmla="*/ 0 w 11002781"/>
                <a:gd name="connsiteY8" fmla="*/ 200112 h 120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002781" h="1200650">
                  <a:moveTo>
                    <a:pt x="0" y="200112"/>
                  </a:moveTo>
                  <a:cubicBezTo>
                    <a:pt x="0" y="89593"/>
                    <a:pt x="89593" y="0"/>
                    <a:pt x="200112" y="0"/>
                  </a:cubicBezTo>
                  <a:lnTo>
                    <a:pt x="10802669" y="0"/>
                  </a:lnTo>
                  <a:cubicBezTo>
                    <a:pt x="10913188" y="0"/>
                    <a:pt x="11002781" y="89593"/>
                    <a:pt x="11002781" y="200112"/>
                  </a:cubicBezTo>
                  <a:lnTo>
                    <a:pt x="11002781" y="1000538"/>
                  </a:lnTo>
                  <a:cubicBezTo>
                    <a:pt x="11002781" y="1111057"/>
                    <a:pt x="10913188" y="1200650"/>
                    <a:pt x="10802669" y="1200650"/>
                  </a:cubicBezTo>
                  <a:lnTo>
                    <a:pt x="200112" y="1200650"/>
                  </a:lnTo>
                  <a:cubicBezTo>
                    <a:pt x="89593" y="1200650"/>
                    <a:pt x="0" y="1111057"/>
                    <a:pt x="0" y="1000538"/>
                  </a:cubicBezTo>
                  <a:lnTo>
                    <a:pt x="0" y="200112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7191" tIns="127191" rIns="127191" bIns="127191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kern="1200" dirty="0" smtClean="0"/>
                <a:t>Применение процедуры МДП в контексте мультимодальных и интермодальных перевозок. Возможность использования субподрядчиков при осуществлении международных автомобильных перевозок по процедуре МДП</a:t>
              </a:r>
              <a:endParaRPr lang="uk-UA" sz="1800" kern="1200" dirty="0"/>
            </a:p>
          </p:txBody>
        </p:sp>
        <p:sp>
          <p:nvSpPr>
            <p:cNvPr id="8" name="Полилиния 7"/>
            <p:cNvSpPr/>
            <p:nvPr/>
          </p:nvSpPr>
          <p:spPr>
            <a:xfrm>
              <a:off x="614596" y="5029170"/>
              <a:ext cx="11002781" cy="1277321"/>
            </a:xfrm>
            <a:custGeom>
              <a:avLst/>
              <a:gdLst>
                <a:gd name="connsiteX0" fmla="*/ 0 w 11002781"/>
                <a:gd name="connsiteY0" fmla="*/ 212891 h 1277321"/>
                <a:gd name="connsiteX1" fmla="*/ 212891 w 11002781"/>
                <a:gd name="connsiteY1" fmla="*/ 0 h 1277321"/>
                <a:gd name="connsiteX2" fmla="*/ 10789890 w 11002781"/>
                <a:gd name="connsiteY2" fmla="*/ 0 h 1277321"/>
                <a:gd name="connsiteX3" fmla="*/ 11002781 w 11002781"/>
                <a:gd name="connsiteY3" fmla="*/ 212891 h 1277321"/>
                <a:gd name="connsiteX4" fmla="*/ 11002781 w 11002781"/>
                <a:gd name="connsiteY4" fmla="*/ 1064430 h 1277321"/>
                <a:gd name="connsiteX5" fmla="*/ 10789890 w 11002781"/>
                <a:gd name="connsiteY5" fmla="*/ 1277321 h 1277321"/>
                <a:gd name="connsiteX6" fmla="*/ 212891 w 11002781"/>
                <a:gd name="connsiteY6" fmla="*/ 1277321 h 1277321"/>
                <a:gd name="connsiteX7" fmla="*/ 0 w 11002781"/>
                <a:gd name="connsiteY7" fmla="*/ 1064430 h 1277321"/>
                <a:gd name="connsiteX8" fmla="*/ 0 w 11002781"/>
                <a:gd name="connsiteY8" fmla="*/ 212891 h 127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002781" h="1277321">
                  <a:moveTo>
                    <a:pt x="0" y="212891"/>
                  </a:moveTo>
                  <a:cubicBezTo>
                    <a:pt x="0" y="95315"/>
                    <a:pt x="95315" y="0"/>
                    <a:pt x="212891" y="0"/>
                  </a:cubicBezTo>
                  <a:lnTo>
                    <a:pt x="10789890" y="0"/>
                  </a:lnTo>
                  <a:cubicBezTo>
                    <a:pt x="10907466" y="0"/>
                    <a:pt x="11002781" y="95315"/>
                    <a:pt x="11002781" y="212891"/>
                  </a:cubicBezTo>
                  <a:lnTo>
                    <a:pt x="11002781" y="1064430"/>
                  </a:lnTo>
                  <a:cubicBezTo>
                    <a:pt x="11002781" y="1182006"/>
                    <a:pt x="10907466" y="1277321"/>
                    <a:pt x="10789890" y="1277321"/>
                  </a:cubicBezTo>
                  <a:lnTo>
                    <a:pt x="212891" y="1277321"/>
                  </a:lnTo>
                  <a:cubicBezTo>
                    <a:pt x="95315" y="1277321"/>
                    <a:pt x="0" y="1182006"/>
                    <a:pt x="0" y="1064430"/>
                  </a:cubicBezTo>
                  <a:lnTo>
                    <a:pt x="0" y="212891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0934" tIns="130934" rIns="130934" bIns="130934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kern="1200" dirty="0" smtClean="0"/>
                <a:t>Дальнейшее совершенствование форм и механизмов специализированных тренингов для должностных лиц таможенных органов для углубления и совершенствования рения знаний в сфере практического применения  положений Конвенции МДП</a:t>
              </a:r>
              <a:endParaRPr lang="uk-UA" sz="1800" kern="1200" dirty="0"/>
            </a:p>
          </p:txBody>
        </p:sp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7546" y="-90153"/>
            <a:ext cx="2026276" cy="1519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030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728365270"/>
              </p:ext>
            </p:extLst>
          </p:nvPr>
        </p:nvGraphicFramePr>
        <p:xfrm>
          <a:off x="532800" y="464699"/>
          <a:ext cx="11026800" cy="59960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1788" y="0"/>
            <a:ext cx="2026276" cy="1519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513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87134" y="1828800"/>
            <a:ext cx="88220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  <a:latin typeface="+mj-lt"/>
              </a:rPr>
              <a:t>СПАСИБО ЗА ВНИМАНИЕ!</a:t>
            </a:r>
            <a:endParaRPr lang="uk-UA" sz="60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030" y="0"/>
            <a:ext cx="2026276" cy="1519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070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182</TotalTime>
  <Words>828</Words>
  <Application>Microsoft Office PowerPoint</Application>
  <PresentationFormat>Произвольный</PresentationFormat>
  <Paragraphs>80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Организационная структура Конвенции МДП</vt:lpstr>
      <vt:lpstr>РОЛЬ И ОБЯЗАННОСТИ ИСПОЛНИТЕЛЬНОГО СОВЕТА МДП II СЕКРЕТАРЯ МДП В СООТВЕТСТВИИ СО СТАТЬЕЙ 10 ПРИЛОЖЕНИЯ 8 К КОНВЕНЦИИ МДП</vt:lpstr>
      <vt:lpstr>Презентация PowerPoint</vt:lpstr>
      <vt:lpstr>Презентация PowerPoint</vt:lpstr>
      <vt:lpstr>Презентация PowerPoint</vt:lpstr>
      <vt:lpstr>Перспективные направления работы ИСМДП на период 2013-2014 годов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Организационная структура Конвенции МДП</dc:title>
  <dc:creator>Vitaliy Luhovyi</dc:creator>
  <cp:lastModifiedBy>User</cp:lastModifiedBy>
  <cp:revision>31</cp:revision>
  <dcterms:created xsi:type="dcterms:W3CDTF">2013-09-04T09:02:22Z</dcterms:created>
  <dcterms:modified xsi:type="dcterms:W3CDTF">2013-09-06T07:06:58Z</dcterms:modified>
</cp:coreProperties>
</file>